
<file path=[Content_Types].xml><?xml version="1.0" encoding="utf-8"?>
<Types xmlns="http://schemas.openxmlformats.org/package/2006/content-types">
  <Default Extension="mp3" ContentType="audio/unknown"/>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75"/>
  </p:notesMasterIdLst>
  <p:handoutMasterIdLst>
    <p:handoutMasterId r:id="rId76"/>
  </p:handoutMasterIdLst>
  <p:sldIdLst>
    <p:sldId id="2822" r:id="rId2"/>
    <p:sldId id="2823" r:id="rId3"/>
    <p:sldId id="2824" r:id="rId4"/>
    <p:sldId id="2825" r:id="rId5"/>
    <p:sldId id="2827" r:id="rId6"/>
    <p:sldId id="2831" r:id="rId7"/>
    <p:sldId id="2829" r:id="rId8"/>
    <p:sldId id="290" r:id="rId9"/>
    <p:sldId id="291" r:id="rId10"/>
    <p:sldId id="292" r:id="rId11"/>
    <p:sldId id="293" r:id="rId12"/>
    <p:sldId id="299" r:id="rId13"/>
    <p:sldId id="2844" r:id="rId14"/>
    <p:sldId id="2828" r:id="rId15"/>
    <p:sldId id="2845" r:id="rId16"/>
    <p:sldId id="2846" r:id="rId17"/>
    <p:sldId id="2847" r:id="rId18"/>
    <p:sldId id="2848" r:id="rId19"/>
    <p:sldId id="2849" r:id="rId20"/>
    <p:sldId id="2850" r:id="rId21"/>
    <p:sldId id="2834" r:id="rId22"/>
    <p:sldId id="2840" r:id="rId23"/>
    <p:sldId id="2826" r:id="rId24"/>
    <p:sldId id="2832" r:id="rId25"/>
    <p:sldId id="2837" r:id="rId26"/>
    <p:sldId id="2851" r:id="rId27"/>
    <p:sldId id="2852" r:id="rId28"/>
    <p:sldId id="2853" r:id="rId29"/>
    <p:sldId id="2839" r:id="rId30"/>
    <p:sldId id="2835" r:id="rId31"/>
    <p:sldId id="2836" r:id="rId32"/>
    <p:sldId id="2854" r:id="rId33"/>
    <p:sldId id="2855" r:id="rId34"/>
    <p:sldId id="2856" r:id="rId35"/>
    <p:sldId id="2838" r:id="rId36"/>
    <p:sldId id="2857" r:id="rId37"/>
    <p:sldId id="2858" r:id="rId38"/>
    <p:sldId id="2860" r:id="rId39"/>
    <p:sldId id="2859" r:id="rId40"/>
    <p:sldId id="2862" r:id="rId41"/>
    <p:sldId id="2877" r:id="rId42"/>
    <p:sldId id="2863" r:id="rId43"/>
    <p:sldId id="2864" r:id="rId44"/>
    <p:sldId id="2865" r:id="rId45"/>
    <p:sldId id="2867" r:id="rId46"/>
    <p:sldId id="2866" r:id="rId47"/>
    <p:sldId id="2868" r:id="rId48"/>
    <p:sldId id="2869" r:id="rId49"/>
    <p:sldId id="2876" r:id="rId50"/>
    <p:sldId id="2870" r:id="rId51"/>
    <p:sldId id="2871" r:id="rId52"/>
    <p:sldId id="2872" r:id="rId53"/>
    <p:sldId id="2879" r:id="rId54"/>
    <p:sldId id="314" r:id="rId55"/>
    <p:sldId id="315" r:id="rId56"/>
    <p:sldId id="316" r:id="rId57"/>
    <p:sldId id="317" r:id="rId58"/>
    <p:sldId id="318" r:id="rId59"/>
    <p:sldId id="319" r:id="rId60"/>
    <p:sldId id="2885" r:id="rId61"/>
    <p:sldId id="322" r:id="rId62"/>
    <p:sldId id="323" r:id="rId63"/>
    <p:sldId id="2880" r:id="rId64"/>
    <p:sldId id="330" r:id="rId65"/>
    <p:sldId id="2874" r:id="rId66"/>
    <p:sldId id="2875" r:id="rId67"/>
    <p:sldId id="2881" r:id="rId68"/>
    <p:sldId id="2873" r:id="rId69"/>
    <p:sldId id="2878" r:id="rId70"/>
    <p:sldId id="2882" r:id="rId71"/>
    <p:sldId id="2883" r:id="rId72"/>
    <p:sldId id="2884" r:id="rId73"/>
    <p:sldId id="2843" r:id="rId74"/>
  </p:sldIdLst>
  <p:sldSz cx="12858750" cy="7232650"/>
  <p:notesSz cx="6858000" cy="9144000"/>
  <p:custDataLst>
    <p:tags r:id="rId77"/>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DEC4"/>
    <a:srgbClr val="AFDFC7"/>
    <a:srgbClr val="0C2744"/>
    <a:srgbClr val="FFFFFF"/>
    <a:srgbClr val="F89171"/>
    <a:srgbClr val="3869FE"/>
    <a:srgbClr val="1A3083"/>
    <a:srgbClr val="0E1A46"/>
    <a:srgbClr val="A35BD7"/>
    <a:srgbClr val="F4AB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2" autoAdjust="0"/>
    <p:restoredTop sz="94270" autoAdjust="0"/>
  </p:normalViewPr>
  <p:slideViewPr>
    <p:cSldViewPr>
      <p:cViewPr varScale="1">
        <p:scale>
          <a:sx n="64" d="100"/>
          <a:sy n="64" d="100"/>
        </p:scale>
        <p:origin x="-485" y="-72"/>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2019/5/16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332996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1841578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23</a:t>
            </a:fld>
            <a:endParaRPr lang="zh-CN" altLang="en-US"/>
          </a:p>
        </p:txBody>
      </p:sp>
    </p:spTree>
    <p:extLst>
      <p:ext uri="{BB962C8B-B14F-4D97-AF65-F5344CB8AC3E}">
        <p14:creationId xmlns:p14="http://schemas.microsoft.com/office/powerpoint/2010/main" val="1058306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24</a:t>
            </a:fld>
            <a:endParaRPr lang="en-GB"/>
          </a:p>
        </p:txBody>
      </p:sp>
    </p:spTree>
    <p:extLst>
      <p:ext uri="{BB962C8B-B14F-4D97-AF65-F5344CB8AC3E}">
        <p14:creationId xmlns:p14="http://schemas.microsoft.com/office/powerpoint/2010/main" val="185728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25</a:t>
            </a:fld>
            <a:endParaRPr lang="en-GB"/>
          </a:p>
        </p:txBody>
      </p:sp>
    </p:spTree>
    <p:extLst>
      <p:ext uri="{BB962C8B-B14F-4D97-AF65-F5344CB8AC3E}">
        <p14:creationId xmlns:p14="http://schemas.microsoft.com/office/powerpoint/2010/main" val="2285100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29</a:t>
            </a:fld>
            <a:endParaRPr lang="zh-CN" altLang="en-US"/>
          </a:p>
        </p:txBody>
      </p:sp>
    </p:spTree>
    <p:extLst>
      <p:ext uri="{BB962C8B-B14F-4D97-AF65-F5344CB8AC3E}">
        <p14:creationId xmlns:p14="http://schemas.microsoft.com/office/powerpoint/2010/main" val="419962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1779206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31</a:t>
            </a:fld>
            <a:endParaRPr lang="en-GB"/>
          </a:p>
        </p:txBody>
      </p:sp>
    </p:spTree>
    <p:extLst>
      <p:ext uri="{BB962C8B-B14F-4D97-AF65-F5344CB8AC3E}">
        <p14:creationId xmlns:p14="http://schemas.microsoft.com/office/powerpoint/2010/main" val="799647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743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317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4189715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53</a:t>
            </a:fld>
            <a:endParaRPr lang="zh-CN" altLang="en-US"/>
          </a:p>
        </p:txBody>
      </p:sp>
    </p:spTree>
    <p:extLst>
      <p:ext uri="{BB962C8B-B14F-4D97-AF65-F5344CB8AC3E}">
        <p14:creationId xmlns:p14="http://schemas.microsoft.com/office/powerpoint/2010/main" val="2214979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63</a:t>
            </a:fld>
            <a:endParaRPr lang="zh-CN" altLang="en-US"/>
          </a:p>
        </p:txBody>
      </p:sp>
    </p:spTree>
    <p:extLst>
      <p:ext uri="{BB962C8B-B14F-4D97-AF65-F5344CB8AC3E}">
        <p14:creationId xmlns:p14="http://schemas.microsoft.com/office/powerpoint/2010/main" val="1496334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67</a:t>
            </a:fld>
            <a:endParaRPr lang="zh-CN" altLang="en-US"/>
          </a:p>
        </p:txBody>
      </p:sp>
    </p:spTree>
    <p:extLst>
      <p:ext uri="{BB962C8B-B14F-4D97-AF65-F5344CB8AC3E}">
        <p14:creationId xmlns:p14="http://schemas.microsoft.com/office/powerpoint/2010/main" val="1493980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70</a:t>
            </a:fld>
            <a:endParaRPr lang="zh-CN" altLang="en-US"/>
          </a:p>
        </p:txBody>
      </p:sp>
    </p:spTree>
    <p:extLst>
      <p:ext uri="{BB962C8B-B14F-4D97-AF65-F5344CB8AC3E}">
        <p14:creationId xmlns:p14="http://schemas.microsoft.com/office/powerpoint/2010/main" val="2294456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73</a:t>
            </a:fld>
            <a:endParaRPr lang="zh-CN" altLang="en-US"/>
          </a:p>
        </p:txBody>
      </p:sp>
    </p:spTree>
    <p:extLst>
      <p:ext uri="{BB962C8B-B14F-4D97-AF65-F5344CB8AC3E}">
        <p14:creationId xmlns:p14="http://schemas.microsoft.com/office/powerpoint/2010/main" val="386115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p14="http://schemas.microsoft.com/office/powerpoint/2010/main" val="84185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64696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a:t>
            </a:fld>
            <a:endParaRPr lang="zh-CN" altLang="en-US"/>
          </a:p>
        </p:txBody>
      </p:sp>
    </p:spTree>
    <p:extLst>
      <p:ext uri="{BB962C8B-B14F-4D97-AF65-F5344CB8AC3E}">
        <p14:creationId xmlns:p14="http://schemas.microsoft.com/office/powerpoint/2010/main" val="2065404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77146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a:t>
            </a:fld>
            <a:endParaRPr lang="zh-CN" altLang="en-US"/>
          </a:p>
        </p:txBody>
      </p:sp>
    </p:spTree>
    <p:extLst>
      <p:ext uri="{BB962C8B-B14F-4D97-AF65-F5344CB8AC3E}">
        <p14:creationId xmlns:p14="http://schemas.microsoft.com/office/powerpoint/2010/main" val="251440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922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21</a:t>
            </a:fld>
            <a:endParaRPr lang="zh-CN" altLang="en-US"/>
          </a:p>
        </p:txBody>
      </p:sp>
    </p:spTree>
    <p:extLst>
      <p:ext uri="{BB962C8B-B14F-4D97-AF65-F5344CB8AC3E}">
        <p14:creationId xmlns:p14="http://schemas.microsoft.com/office/powerpoint/2010/main" val="29623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pPr/>
              <a:t>2019/5/16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908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pPr/>
              <a:t>2019/5/16</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6.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media1.mp3"/><Relationship Id="rId11" Type="http://schemas.microsoft.com/office/2007/relationships/hdphoto" Target="../media/hdphoto1.wdp"/><Relationship Id="rId5" Type="http://schemas.microsoft.com/office/2007/relationships/media" Target="../media/media1.mp3"/><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 Id="rId1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notesSlide" Target="../notesSlides/notesSlide2.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slideLayout" Target="../slideLayouts/slideLayout1.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notesSlide" Target="../notesSlides/notesSlide14.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58.xml"/></Relationships>
</file>

<file path=ppt/slides/_rels/slide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37.xml"/></Relationships>
</file>

<file path=ppt/slides/_rels/slide70.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66.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1" y="0"/>
            <a:ext cx="12858749" cy="7232649"/>
          </a:xfrm>
          <a:prstGeom prst="rect">
            <a:avLst/>
          </a:prstGeom>
          <a:blipFill dpi="0" rotWithShape="1">
            <a:blip r:embed="rId10">
              <a:extLst>
                <a:ext uri="{BEBA8EAE-BF5A-486C-A8C5-ECC9F3942E4B}">
                  <a14:imgProps xmlns:a14="http://schemas.microsoft.com/office/drawing/2010/main">
                    <a14:imgLayer r:embed="rId11">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l="-14708" t="-9735" r="-2" b="-49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PA_矩形 259"/>
          <p:cNvSpPr>
            <a:spLocks noChangeArrowheads="1"/>
          </p:cNvSpPr>
          <p:nvPr>
            <p:custDataLst>
              <p:tags r:id="rId2"/>
            </p:custDataLst>
          </p:nvPr>
        </p:nvSpPr>
        <p:spPr bwMode="auto">
          <a:xfrm>
            <a:off x="3261023" y="2464197"/>
            <a:ext cx="113052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7200" cap="all" dirty="0" smtClean="0">
                <a:solidFill>
                  <a:schemeClr val="bg1"/>
                </a:solidFill>
                <a:latin typeface="方正兰亭黑Pro_GB18030 Bold" pitchFamily="50" charset="-122"/>
                <a:ea typeface="方正兰亭黑Pro_GB18030 Bold" pitchFamily="50" charset="-122"/>
                <a:cs typeface="Arial" panose="020B0604020202020204" pitchFamily="34" charset="0"/>
              </a:rPr>
              <a:t>总体</a:t>
            </a:r>
            <a:r>
              <a:rPr lang="en-US" altLang="zh-CN" sz="7200" cap="all" dirty="0" smtClean="0">
                <a:solidFill>
                  <a:schemeClr val="bg1"/>
                </a:solidFill>
                <a:latin typeface="方正兰亭黑Pro_GB18030 Bold" pitchFamily="50" charset="-122"/>
                <a:ea typeface="方正兰亭黑Pro_GB18030 Bold" pitchFamily="50" charset="-122"/>
                <a:cs typeface="Arial" panose="020B0604020202020204" pitchFamily="34" charset="0"/>
              </a:rPr>
              <a:t>&amp;</a:t>
            </a:r>
            <a:r>
              <a:rPr lang="zh-CN" altLang="en-US" sz="7200" cap="all" dirty="0" smtClean="0">
                <a:solidFill>
                  <a:schemeClr val="bg1"/>
                </a:solidFill>
                <a:latin typeface="方正兰亭黑Pro_GB18030 Bold" pitchFamily="50" charset="-122"/>
                <a:ea typeface="方正兰亭黑Pro_GB18030 Bold" pitchFamily="50" charset="-122"/>
                <a:cs typeface="Arial" panose="020B0604020202020204" pitchFamily="34" charset="0"/>
              </a:rPr>
              <a:t>详细设计</a:t>
            </a:r>
            <a:endParaRPr lang="zh-CN" altLang="en-US" sz="7200" cap="all" dirty="0">
              <a:solidFill>
                <a:schemeClr val="bg1"/>
              </a:solidFill>
              <a:latin typeface="方正兰亭黑Pro_GB18030 Bold" pitchFamily="50" charset="-122"/>
              <a:ea typeface="方正兰亭黑Pro_GB18030 Bold" pitchFamily="50" charset="-122"/>
              <a:cs typeface="Arial" panose="020B0604020202020204" pitchFamily="34" charset="0"/>
            </a:endParaRPr>
          </a:p>
        </p:txBody>
      </p:sp>
      <p:sp>
        <p:nvSpPr>
          <p:cNvPr id="10" name="PA_矩形 259"/>
          <p:cNvSpPr>
            <a:spLocks noChangeArrowheads="1"/>
          </p:cNvSpPr>
          <p:nvPr>
            <p:custDataLst>
              <p:tags r:id="rId3"/>
            </p:custDataLst>
          </p:nvPr>
        </p:nvSpPr>
        <p:spPr bwMode="auto">
          <a:xfrm>
            <a:off x="6124575" y="3523221"/>
            <a:ext cx="65447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000" dirty="0">
                <a:solidFill>
                  <a:schemeClr val="bg1"/>
                </a:solidFill>
                <a:effectLst>
                  <a:outerShdw blurRad="38100" dist="38100" dir="2700000" algn="tl">
                    <a:srgbClr val="000000">
                      <a:alpha val="43137"/>
                    </a:srgbClr>
                  </a:outerShdw>
                </a:effectLst>
                <a:cs typeface="Arial" panose="020B0604020202020204" pitchFamily="34" charset="0"/>
              </a:rPr>
              <a:t>——G23</a:t>
            </a:r>
            <a:r>
              <a:rPr lang="zh-CN" altLang="en-US" sz="4000" dirty="0">
                <a:solidFill>
                  <a:schemeClr val="bg1"/>
                </a:solidFill>
                <a:effectLst>
                  <a:outerShdw blurRad="38100" dist="38100" dir="2700000" algn="tl">
                    <a:srgbClr val="000000">
                      <a:alpha val="43137"/>
                    </a:srgbClr>
                  </a:outerShdw>
                </a:effectLst>
                <a:cs typeface="Arial" panose="020B0604020202020204" pitchFamily="34" charset="0"/>
              </a:rPr>
              <a:t>小组</a:t>
            </a:r>
          </a:p>
        </p:txBody>
      </p:sp>
      <p:sp>
        <p:nvSpPr>
          <p:cNvPr id="11" name="PA_矩形 259"/>
          <p:cNvSpPr>
            <a:spLocks noChangeArrowheads="1"/>
          </p:cNvSpPr>
          <p:nvPr>
            <p:custDataLst>
              <p:tags r:id="rId4"/>
            </p:custDataLst>
          </p:nvPr>
        </p:nvSpPr>
        <p:spPr bwMode="auto">
          <a:xfrm>
            <a:off x="9237687" y="5249553"/>
            <a:ext cx="2220211" cy="885233"/>
          </a:xfrm>
          <a:prstGeom prst="rect">
            <a:avLst/>
          </a:prstGeom>
          <a:noFill/>
          <a:ln w="9525">
            <a:solidFill>
              <a:schemeClr val="bg1"/>
            </a:solidFill>
            <a:miter lim="800000"/>
            <a:headEnd/>
            <a:tailEnd/>
          </a:ln>
          <a:extLst/>
        </p:spPr>
        <p:txBody>
          <a:bodyPr wrap="square" lIns="36000" tIns="36000" rIns="36000" bIns="3600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bg1"/>
                </a:solidFill>
                <a:effectLst>
                  <a:outerShdw blurRad="38100" dist="38100" dir="2700000" algn="tl">
                    <a:srgbClr val="000000">
                      <a:alpha val="43137"/>
                    </a:srgbClr>
                  </a:outerShdw>
                </a:effectLst>
                <a:cs typeface="Arial" panose="020B0604020202020204" pitchFamily="34" charset="0"/>
              </a:rPr>
              <a:t>组长：乔寒月</a:t>
            </a:r>
            <a:endParaRPr lang="en-US" altLang="zh-CN" sz="2400" b="1" dirty="0">
              <a:solidFill>
                <a:schemeClr val="bg1"/>
              </a:solidFill>
              <a:effectLst>
                <a:outerShdw blurRad="38100" dist="38100" dir="2700000" algn="tl">
                  <a:srgbClr val="000000">
                    <a:alpha val="43137"/>
                  </a:srgbClr>
                </a:outerShdw>
              </a:effectLst>
              <a:cs typeface="Arial" panose="020B0604020202020204" pitchFamily="34" charset="0"/>
            </a:endParaRPr>
          </a:p>
          <a:p>
            <a:pPr>
              <a:buNone/>
            </a:pPr>
            <a:r>
              <a:rPr lang="zh-CN" altLang="en-US" sz="2400" b="1" dirty="0">
                <a:solidFill>
                  <a:schemeClr val="bg1"/>
                </a:solidFill>
                <a:effectLst>
                  <a:outerShdw blurRad="38100" dist="38100" dir="2700000" algn="tl">
                    <a:srgbClr val="000000">
                      <a:alpha val="43137"/>
                    </a:srgbClr>
                  </a:outerShdw>
                </a:effectLst>
                <a:cs typeface="Arial" panose="020B0604020202020204" pitchFamily="34" charset="0"/>
              </a:rPr>
              <a:t>组员：李欣飏</a:t>
            </a:r>
          </a:p>
        </p:txBody>
      </p:sp>
      <p:pic>
        <p:nvPicPr>
          <p:cNvPr id="5" name="PA_Daydream ">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5"/>
              </p:ext>
            </p:extLst>
          </p:nvPr>
        </p:nvPicPr>
        <p:blipFill>
          <a:blip r:embed="rId12" cstate="print"/>
          <a:stretch>
            <a:fillRect/>
          </a:stretch>
        </p:blipFill>
        <p:spPr>
          <a:xfrm>
            <a:off x="6124575" y="-1316736"/>
            <a:ext cx="609600" cy="609600"/>
          </a:xfrm>
          <a:prstGeom prst="rect">
            <a:avLst/>
          </a:prstGeom>
        </p:spPr>
      </p:pic>
      <p:pic>
        <p:nvPicPr>
          <p:cNvPr id="12" name="图片 11">
            <a:extLst>
              <a:ext uri="{FF2B5EF4-FFF2-40B4-BE49-F238E27FC236}">
                <a16:creationId xmlns:a16="http://schemas.microsoft.com/office/drawing/2014/main" xmlns="" id="{33117B99-214C-437E-9D3A-E57C90B4E756}"/>
              </a:ext>
            </a:extLst>
          </p:cNvPr>
          <p:cNvPicPr/>
          <p:nvPr/>
        </p:nvPicPr>
        <p:blipFill>
          <a:blip r:embed="rId13">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9237687" y="519981"/>
            <a:ext cx="3168352" cy="2372919"/>
          </a:xfrm>
          <a:prstGeom prst="rect">
            <a:avLst/>
          </a:prstGeom>
          <a:ln>
            <a:noFill/>
          </a:ln>
          <a:effectLst>
            <a:softEdge rad="112500"/>
          </a:effectLst>
        </p:spPr>
      </p:pic>
    </p:spTree>
    <p:extLst>
      <p:ext uri="{BB962C8B-B14F-4D97-AF65-F5344CB8AC3E}">
        <p14:creationId xmlns:p14="http://schemas.microsoft.com/office/powerpoint/2010/main" val="367774963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30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180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 calcmode="lin" valueType="num">
                                      <p:cBhvr>
                                        <p:cTn id="2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
                                        </p:tgtEl>
                                      </p:cBhvr>
                                    </p:animEffect>
                                  </p:childTnLst>
                                </p:cTn>
                              </p:par>
                            </p:childTnLst>
                          </p:cTn>
                        </p:par>
                        <p:par>
                          <p:cTn id="32" fill="hold">
                            <p:stCondLst>
                              <p:cond delay="260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remove" display="0">
                  <p:stCondLst>
                    <p:cond delay="indefinite"/>
                  </p:stCondLst>
                  <p:endCondLst>
                    <p:cond evt="onStopAudio" delay="0">
                      <p:tgtEl>
                        <p:sldTgt/>
                      </p:tgtEl>
                    </p:cond>
                  </p:endCondLst>
                </p:cTn>
                <p:tgtEl>
                  <p:spTgt spid="5"/>
                </p:tgtEl>
              </p:cMediaNode>
            </p:audio>
          </p:childTnLst>
        </p:cTn>
      </p:par>
    </p:tnLst>
    <p:bldLst>
      <p:bldP spid="4" grpId="0" animBg="1"/>
      <p:bldP spid="9" grpId="0"/>
      <p:bldP spid="9" grpId="1"/>
      <p:bldP spid="10" grpId="0"/>
      <p:bldP spid="10" grpId="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2477103" cy="1044312"/>
            <a:chOff x="64293" y="254705"/>
            <a:chExt cx="2348790"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436534" cy="395313"/>
            </a:xfrm>
            <a:prstGeom prst="rect">
              <a:avLst/>
            </a:prstGeom>
            <a:noFill/>
          </p:spPr>
          <p:txBody>
            <a:bodyPr wrap="none" rtlCol="0">
              <a:spAutoFit/>
            </a:bodyPr>
            <a:lstStyle/>
            <a:p>
              <a:r>
                <a:rPr lang="en-US" altLang="zh-CN" sz="2109" dirty="0">
                  <a:latin typeface="+mj-lt"/>
                </a:rPr>
                <a:t>02</a:t>
              </a:r>
              <a:endParaRPr lang="zh-CN" altLang="en-US" sz="2109" dirty="0">
                <a:latin typeface="+mj-lt"/>
              </a:endParaRPr>
            </a:p>
          </p:txBody>
        </p:sp>
        <p:sp>
          <p:nvSpPr>
            <p:cNvPr id="34" name="文本框 33"/>
            <p:cNvSpPr txBox="1"/>
            <p:nvPr/>
          </p:nvSpPr>
          <p:spPr>
            <a:xfrm>
              <a:off x="1006809" y="465389"/>
              <a:ext cx="1406274" cy="580020"/>
            </a:xfrm>
            <a:prstGeom prst="rect">
              <a:avLst/>
            </a:prstGeom>
            <a:noFill/>
          </p:spPr>
          <p:txBody>
            <a:bodyPr wrap="none" rtlCol="0">
              <a:spAutoFit/>
            </a:bodyPr>
            <a:lstStyle/>
            <a:p>
              <a:r>
                <a:rPr lang="zh-CN" altLang="en-US" sz="3375" dirty="0"/>
                <a:t>流程图</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62164" y="1253717"/>
            <a:ext cx="2152701" cy="871264"/>
          </a:xfrm>
          <a:prstGeom prst="rect">
            <a:avLst/>
          </a:prstGeom>
          <a:noFill/>
        </p:spPr>
        <p:txBody>
          <a:bodyPr wrap="square" rtlCol="0">
            <a:spAutoFit/>
          </a:bodyPr>
          <a:lstStyle/>
          <a:p>
            <a:r>
              <a:rPr lang="zh-CN" altLang="en-US" sz="2531"/>
              <a:t>修改个人资料流程</a:t>
            </a:r>
            <a:endParaRPr lang="zh-CN" altLang="en-US" sz="2531" dirty="0"/>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3314833" y="579000"/>
            <a:ext cx="2888335" cy="5445232"/>
          </a:xfrm>
          <a:prstGeom prst="rect">
            <a:avLst/>
          </a:prstGeom>
          <a:noFill/>
          <a:ln>
            <a:noFill/>
          </a:ln>
        </p:spPr>
      </p:pic>
    </p:spTree>
    <p:extLst>
      <p:ext uri="{BB962C8B-B14F-4D97-AF65-F5344CB8AC3E}">
        <p14:creationId xmlns:p14="http://schemas.microsoft.com/office/powerpoint/2010/main" val="28380374"/>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heckerboard(across)">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2044293" cy="1044312"/>
            <a:chOff x="64293" y="254705"/>
            <a:chExt cx="1938399"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436534" cy="395313"/>
            </a:xfrm>
            <a:prstGeom prst="rect">
              <a:avLst/>
            </a:prstGeom>
            <a:noFill/>
          </p:spPr>
          <p:txBody>
            <a:bodyPr wrap="none" rtlCol="0">
              <a:spAutoFit/>
            </a:bodyPr>
            <a:lstStyle/>
            <a:p>
              <a:r>
                <a:rPr lang="en-US" altLang="zh-CN" sz="2109" dirty="0">
                  <a:latin typeface="+mj-lt"/>
                </a:rPr>
                <a:t>02</a:t>
              </a:r>
              <a:endParaRPr lang="zh-CN" altLang="en-US" sz="2109" dirty="0">
                <a:latin typeface="+mj-lt"/>
              </a:endParaRPr>
            </a:p>
          </p:txBody>
        </p:sp>
        <p:sp>
          <p:nvSpPr>
            <p:cNvPr id="34" name="文本框 33"/>
            <p:cNvSpPr txBox="1"/>
            <p:nvPr/>
          </p:nvSpPr>
          <p:spPr>
            <a:xfrm>
              <a:off x="1006809" y="465389"/>
              <a:ext cx="995883" cy="580020"/>
            </a:xfrm>
            <a:prstGeom prst="rect">
              <a:avLst/>
            </a:prstGeom>
            <a:noFill/>
          </p:spPr>
          <p:txBody>
            <a:bodyPr wrap="none" rtlCol="0">
              <a:spAutoFit/>
            </a:bodyPr>
            <a:lstStyle/>
            <a:p>
              <a:r>
                <a:rPr lang="zh-CN" altLang="en-US" sz="3375" dirty="0"/>
                <a:t>结构</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62164" y="1253718"/>
            <a:ext cx="2152701" cy="481799"/>
          </a:xfrm>
          <a:prstGeom prst="rect">
            <a:avLst/>
          </a:prstGeom>
          <a:noFill/>
        </p:spPr>
        <p:txBody>
          <a:bodyPr wrap="square" rtlCol="0">
            <a:spAutoFit/>
          </a:bodyPr>
          <a:lstStyle/>
          <a:p>
            <a:r>
              <a:rPr lang="zh-CN" altLang="en-US" sz="2531" dirty="0"/>
              <a:t>总体框图</a:t>
            </a:r>
          </a:p>
        </p:txBody>
      </p:sp>
      <p:pic>
        <p:nvPicPr>
          <p:cNvPr id="11" name="图片 10"/>
          <p:cNvPicPr/>
          <p:nvPr/>
        </p:nvPicPr>
        <p:blipFill>
          <a:blip r:embed="rId3">
            <a:extLst>
              <a:ext uri="{28A0092B-C50C-407E-A947-70E740481C1C}">
                <a14:useLocalDpi xmlns:a14="http://schemas.microsoft.com/office/drawing/2010/main" val="0"/>
              </a:ext>
            </a:extLst>
          </a:blip>
          <a:srcRect/>
          <a:stretch>
            <a:fillRect/>
          </a:stretch>
        </p:blipFill>
        <p:spPr bwMode="auto">
          <a:xfrm>
            <a:off x="2005190" y="1409157"/>
            <a:ext cx="8848371" cy="4138361"/>
          </a:xfrm>
          <a:prstGeom prst="rect">
            <a:avLst/>
          </a:prstGeom>
          <a:noFill/>
          <a:ln>
            <a:noFill/>
          </a:ln>
        </p:spPr>
      </p:pic>
    </p:spTree>
    <p:extLst>
      <p:ext uri="{BB962C8B-B14F-4D97-AF65-F5344CB8AC3E}">
        <p14:creationId xmlns:p14="http://schemas.microsoft.com/office/powerpoint/2010/main" val="1165231386"/>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 presetClass="entr" presetSubtype="1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heckerboard(across)">
                                          <p:cBhvr>
                                            <p:cTn id="13" dur="500"/>
                                            <p:tgtEl>
                                              <p:spTgt spid="10"/>
                                            </p:tgtEl>
                                          </p:cBhvr>
                                        </p:animEffect>
                                      </p:childTnLst>
                                    </p:cTn>
                                  </p:par>
                                  <p:par>
                                    <p:cTn id="14" presetID="5"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heckerboard(across)">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2044293" cy="1044312"/>
            <a:chOff x="64293" y="254705"/>
            <a:chExt cx="1938399"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436534" cy="395313"/>
            </a:xfrm>
            <a:prstGeom prst="rect">
              <a:avLst/>
            </a:prstGeom>
            <a:noFill/>
          </p:spPr>
          <p:txBody>
            <a:bodyPr wrap="none" rtlCol="0">
              <a:spAutoFit/>
            </a:bodyPr>
            <a:lstStyle/>
            <a:p>
              <a:r>
                <a:rPr lang="en-US" altLang="zh-CN" sz="2109" dirty="0">
                  <a:latin typeface="+mj-lt"/>
                </a:rPr>
                <a:t>02</a:t>
              </a:r>
              <a:endParaRPr lang="zh-CN" altLang="en-US" sz="2109" dirty="0">
                <a:latin typeface="+mj-lt"/>
              </a:endParaRPr>
            </a:p>
          </p:txBody>
        </p:sp>
        <p:sp>
          <p:nvSpPr>
            <p:cNvPr id="34" name="文本框 33"/>
            <p:cNvSpPr txBox="1"/>
            <p:nvPr/>
          </p:nvSpPr>
          <p:spPr>
            <a:xfrm>
              <a:off x="1006809" y="465389"/>
              <a:ext cx="995883" cy="580020"/>
            </a:xfrm>
            <a:prstGeom prst="rect">
              <a:avLst/>
            </a:prstGeom>
            <a:noFill/>
          </p:spPr>
          <p:txBody>
            <a:bodyPr wrap="none" rtlCol="0">
              <a:spAutoFit/>
            </a:bodyPr>
            <a:lstStyle/>
            <a:p>
              <a:r>
                <a:rPr lang="zh-CN" altLang="en-US" sz="3375" dirty="0"/>
                <a:t>结构</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62164" y="1253718"/>
            <a:ext cx="2152701" cy="481799"/>
          </a:xfrm>
          <a:prstGeom prst="rect">
            <a:avLst/>
          </a:prstGeom>
          <a:noFill/>
        </p:spPr>
        <p:txBody>
          <a:bodyPr wrap="square" rtlCol="0">
            <a:spAutoFit/>
          </a:bodyPr>
          <a:lstStyle/>
          <a:p>
            <a:r>
              <a:rPr lang="en-US" altLang="zh-CN" sz="2531" dirty="0"/>
              <a:t>HIPO</a:t>
            </a:r>
            <a:r>
              <a:rPr lang="zh-CN" altLang="en-US" sz="2531" dirty="0"/>
              <a:t>图</a:t>
            </a:r>
          </a:p>
        </p:txBody>
      </p:sp>
      <p:pic>
        <p:nvPicPr>
          <p:cNvPr id="11" name="图片 10">
            <a:extLst>
              <a:ext uri="{FF2B5EF4-FFF2-40B4-BE49-F238E27FC236}">
                <a16:creationId xmlns:a16="http://schemas.microsoft.com/office/drawing/2014/main" xmlns="" id="{D13BA2F0-6600-492B-8C77-BBC051A1AC40}"/>
              </a:ext>
            </a:extLst>
          </p:cNvPr>
          <p:cNvPicPr/>
          <p:nvPr/>
        </p:nvPicPr>
        <p:blipFill>
          <a:blip r:embed="rId3"/>
          <a:stretch>
            <a:fillRect/>
          </a:stretch>
        </p:blipFill>
        <p:spPr>
          <a:xfrm>
            <a:off x="2249239" y="185262"/>
            <a:ext cx="9969570" cy="6813756"/>
          </a:xfrm>
          <a:prstGeom prst="rect">
            <a:avLst/>
          </a:prstGeom>
        </p:spPr>
      </p:pic>
    </p:spTree>
    <p:extLst>
      <p:ext uri="{BB962C8B-B14F-4D97-AF65-F5344CB8AC3E}">
        <p14:creationId xmlns:p14="http://schemas.microsoft.com/office/powerpoint/2010/main" val="1719275869"/>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F51356F-208A-47AE-86A0-E262C908CA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0823" y="159941"/>
            <a:ext cx="10225136" cy="6768752"/>
          </a:xfrm>
          <a:prstGeom prst="rect">
            <a:avLst/>
          </a:prstGeom>
          <a:noFill/>
          <a:ln>
            <a:noFill/>
          </a:ln>
        </p:spPr>
      </p:pic>
    </p:spTree>
    <p:extLst>
      <p:ext uri="{BB962C8B-B14F-4D97-AF65-F5344CB8AC3E}">
        <p14:creationId xmlns:p14="http://schemas.microsoft.com/office/powerpoint/2010/main" val="157581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图片 3">
            <a:extLst>
              <a:ext uri="{FF2B5EF4-FFF2-40B4-BE49-F238E27FC236}">
                <a16:creationId xmlns:a16="http://schemas.microsoft.com/office/drawing/2014/main" xmlns="" id="{B9977F81-9309-4FA4-B256-6BCC3A974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838" y="1024031"/>
            <a:ext cx="3075037" cy="55445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22">
            <a:extLst>
              <a:ext uri="{FF2B5EF4-FFF2-40B4-BE49-F238E27FC236}">
                <a16:creationId xmlns:a16="http://schemas.microsoft.com/office/drawing/2014/main" xmlns="" id="{8E87DF0D-B615-470C-B09D-6B43CD53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551" y="1020942"/>
            <a:ext cx="3075037" cy="554459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xmlns="" id="{5543ABB4-1F62-4A5F-B7D5-EB05440EC817}"/>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xmlns="" id="{962BF105-4F5D-4E03-9059-5CF4CE6A4966}"/>
              </a:ext>
            </a:extLst>
          </p:cNvPr>
          <p:cNvSpPr>
            <a:spLocks noChangeArrowheads="1"/>
          </p:cNvSpPr>
          <p:nvPr/>
        </p:nvSpPr>
        <p:spPr bwMode="auto">
          <a:xfrm>
            <a:off x="266700" y="898207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7">
            <a:extLst>
              <a:ext uri="{FF2B5EF4-FFF2-40B4-BE49-F238E27FC236}">
                <a16:creationId xmlns:a16="http://schemas.microsoft.com/office/drawing/2014/main" xmlns="" id="{E6189879-BACD-4CD2-B652-62DDEDF13614}"/>
              </a:ext>
            </a:extLst>
          </p:cNvPr>
          <p:cNvSpPr>
            <a:spLocks noChangeArrowheads="1"/>
          </p:cNvSpPr>
          <p:nvPr/>
        </p:nvSpPr>
        <p:spPr bwMode="auto">
          <a:xfrm>
            <a:off x="266700" y="1764030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815433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xmlns="" id="{1319DA01-BCD4-483C-A7CE-9D168EE0F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294" y="790896"/>
            <a:ext cx="2952328" cy="565085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8">
            <a:extLst>
              <a:ext uri="{FF2B5EF4-FFF2-40B4-BE49-F238E27FC236}">
                <a16:creationId xmlns:a16="http://schemas.microsoft.com/office/drawing/2014/main" xmlns="" id="{EAA02999-535B-4294-AA97-DDAD84A2F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511" y="790896"/>
            <a:ext cx="2952328" cy="565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81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9">
            <a:extLst>
              <a:ext uri="{FF2B5EF4-FFF2-40B4-BE49-F238E27FC236}">
                <a16:creationId xmlns:a16="http://schemas.microsoft.com/office/drawing/2014/main" xmlns="" id="{B09C52F2-7C75-458B-8499-533AE5676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71" y="847576"/>
            <a:ext cx="2874045" cy="58326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0">
            <a:extLst>
              <a:ext uri="{FF2B5EF4-FFF2-40B4-BE49-F238E27FC236}">
                <a16:creationId xmlns:a16="http://schemas.microsoft.com/office/drawing/2014/main" xmlns="" id="{708EE568-13FB-4389-8517-88E3C22B5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09495" y="719054"/>
            <a:ext cx="2874046" cy="58326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C81F10AB-5145-4CDA-B3E5-7BC11021762E}"/>
              </a:ext>
            </a:extLst>
          </p:cNvPr>
          <p:cNvSpPr>
            <a:spLocks noChangeArrowheads="1"/>
          </p:cNvSpPr>
          <p:nvPr/>
        </p:nvSpPr>
        <p:spPr bwMode="auto">
          <a:xfrm>
            <a:off x="2108895" y="-119380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xmlns="" id="{AE1FCA53-5517-458A-A589-A0A73B15C606}"/>
              </a:ext>
            </a:extLst>
          </p:cNvPr>
          <p:cNvSpPr>
            <a:spLocks noChangeArrowheads="1"/>
          </p:cNvSpPr>
          <p:nvPr/>
        </p:nvSpPr>
        <p:spPr bwMode="auto">
          <a:xfrm>
            <a:off x="2375595" y="800735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10474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9CA8FC5F-1620-4EBE-8E01-4AA3451155CE}"/>
              </a:ext>
            </a:extLst>
          </p:cNvPr>
          <p:cNvPicPr/>
          <p:nvPr/>
        </p:nvPicPr>
        <p:blipFill>
          <a:blip r:embed="rId2"/>
          <a:stretch>
            <a:fillRect/>
          </a:stretch>
        </p:blipFill>
        <p:spPr>
          <a:xfrm>
            <a:off x="2036887" y="591989"/>
            <a:ext cx="2880320" cy="6048672"/>
          </a:xfrm>
          <a:prstGeom prst="rect">
            <a:avLst/>
          </a:prstGeom>
        </p:spPr>
      </p:pic>
      <p:pic>
        <p:nvPicPr>
          <p:cNvPr id="3" name="图片 2">
            <a:extLst>
              <a:ext uri="{FF2B5EF4-FFF2-40B4-BE49-F238E27FC236}">
                <a16:creationId xmlns:a16="http://schemas.microsoft.com/office/drawing/2014/main" xmlns="" id="{879051D7-7FF8-42CA-AD7C-25A3F908EFDD}"/>
              </a:ext>
            </a:extLst>
          </p:cNvPr>
          <p:cNvPicPr/>
          <p:nvPr/>
        </p:nvPicPr>
        <p:blipFill>
          <a:blip r:embed="rId3"/>
          <a:stretch>
            <a:fillRect/>
          </a:stretch>
        </p:blipFill>
        <p:spPr>
          <a:xfrm>
            <a:off x="7581503" y="591989"/>
            <a:ext cx="2880320" cy="6048672"/>
          </a:xfrm>
          <a:prstGeom prst="rect">
            <a:avLst/>
          </a:prstGeom>
        </p:spPr>
      </p:pic>
    </p:spTree>
    <p:extLst>
      <p:ext uri="{BB962C8B-B14F-4D97-AF65-F5344CB8AC3E}">
        <p14:creationId xmlns:p14="http://schemas.microsoft.com/office/powerpoint/2010/main" val="308909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3">
            <a:extLst>
              <a:ext uri="{FF2B5EF4-FFF2-40B4-BE49-F238E27FC236}">
                <a16:creationId xmlns:a16="http://schemas.microsoft.com/office/drawing/2014/main" xmlns="" id="{884655EC-2A67-41D9-B3B3-E23F2C880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911" y="808018"/>
            <a:ext cx="2736304" cy="5256578"/>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4">
            <a:extLst>
              <a:ext uri="{FF2B5EF4-FFF2-40B4-BE49-F238E27FC236}">
                <a16:creationId xmlns:a16="http://schemas.microsoft.com/office/drawing/2014/main" xmlns="" id="{70E42334-0E15-4960-856F-53F3435F9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535" y="808014"/>
            <a:ext cx="2736304" cy="525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F0DCAE04-0F27-4336-9684-A85CD09393F4}"/>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xmlns="" id="{62F4B696-B21D-456A-8703-0724AE4F461B}"/>
              </a:ext>
            </a:extLst>
          </p:cNvPr>
          <p:cNvSpPr>
            <a:spLocks noChangeArrowheads="1"/>
          </p:cNvSpPr>
          <p:nvPr/>
        </p:nvSpPr>
        <p:spPr bwMode="auto">
          <a:xfrm>
            <a:off x="266700" y="923925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40441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5">
            <a:extLst>
              <a:ext uri="{FF2B5EF4-FFF2-40B4-BE49-F238E27FC236}">
                <a16:creationId xmlns:a16="http://schemas.microsoft.com/office/drawing/2014/main" xmlns="" id="{53D2D478-CDF2-4685-90DD-5DFF9BE82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877" y="339641"/>
            <a:ext cx="3280394" cy="64450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7092F995-43C1-4FBA-A9B9-97B3E072F113}"/>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xmlns="" id="{D9E03B81-897B-4EC1-9822-FDA650B99B9B}"/>
              </a:ext>
            </a:extLst>
          </p:cNvPr>
          <p:cNvSpPr>
            <a:spLocks noChangeArrowheads="1"/>
          </p:cNvSpPr>
          <p:nvPr/>
        </p:nvSpPr>
        <p:spPr bwMode="auto">
          <a:xfrm>
            <a:off x="266700" y="953452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xmlns="" id="{C74B6C1A-9D95-4CD6-9B5E-1569F6164B2C}"/>
              </a:ext>
            </a:extLst>
          </p:cNvPr>
          <p:cNvPicPr/>
          <p:nvPr/>
        </p:nvPicPr>
        <p:blipFill>
          <a:blip r:embed="rId3"/>
          <a:stretch>
            <a:fillRect/>
          </a:stretch>
        </p:blipFill>
        <p:spPr>
          <a:xfrm>
            <a:off x="7077447" y="339641"/>
            <a:ext cx="3280394" cy="6399485"/>
          </a:xfrm>
          <a:prstGeom prst="rect">
            <a:avLst/>
          </a:prstGeom>
        </p:spPr>
      </p:pic>
    </p:spTree>
    <p:extLst>
      <p:ext uri="{BB962C8B-B14F-4D97-AF65-F5344CB8AC3E}">
        <p14:creationId xmlns:p14="http://schemas.microsoft.com/office/powerpoint/2010/main" val="492581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5"/>
          <p:cNvSpPr>
            <a:spLocks/>
          </p:cNvSpPr>
          <p:nvPr/>
        </p:nvSpPr>
        <p:spPr bwMode="auto">
          <a:xfrm rot="16200000">
            <a:off x="425748" y="1070920"/>
            <a:ext cx="5499798" cy="4698002"/>
          </a:xfrm>
          <a:custGeom>
            <a:avLst/>
            <a:gdLst>
              <a:gd name="T0" fmla="*/ 0 w 830"/>
              <a:gd name="T1" fmla="*/ 0 h 709"/>
              <a:gd name="T2" fmla="*/ 830 w 830"/>
              <a:gd name="T3" fmla="*/ 0 h 709"/>
              <a:gd name="T4" fmla="*/ 416 w 830"/>
              <a:gd name="T5" fmla="*/ 709 h 709"/>
              <a:gd name="T6" fmla="*/ 0 w 830"/>
              <a:gd name="T7" fmla="*/ 0 h 709"/>
            </a:gdLst>
            <a:ahLst/>
            <a:cxnLst>
              <a:cxn ang="0">
                <a:pos x="T0" y="T1"/>
              </a:cxn>
              <a:cxn ang="0">
                <a:pos x="T2" y="T3"/>
              </a:cxn>
              <a:cxn ang="0">
                <a:pos x="T4" y="T5"/>
              </a:cxn>
              <a:cxn ang="0">
                <a:pos x="T6" y="T7"/>
              </a:cxn>
            </a:cxnLst>
            <a:rect l="0" t="0" r="r" b="b"/>
            <a:pathLst>
              <a:path w="830" h="709">
                <a:moveTo>
                  <a:pt x="0" y="0"/>
                </a:moveTo>
                <a:lnTo>
                  <a:pt x="830" y="0"/>
                </a:lnTo>
                <a:lnTo>
                  <a:pt x="416" y="709"/>
                </a:lnTo>
                <a:lnTo>
                  <a:pt x="0" y="0"/>
                </a:lnTo>
                <a:close/>
              </a:path>
            </a:pathLst>
          </a:custGeom>
          <a:solidFill>
            <a:schemeClr val="accent1"/>
          </a:solidFill>
          <a:ln w="0">
            <a:noFill/>
            <a:prstDash val="solid"/>
            <a:round/>
            <a:headEnd/>
            <a:tailEnd/>
          </a:ln>
        </p:spPr>
        <p:txBody>
          <a:bodyPr vert="horz" wrap="square" lIns="91435" tIns="45717" rIns="91435" bIns="45717" numCol="1" anchor="t" anchorCtr="0" compatLnSpc="1">
            <a:prstTxWarp prst="textNoShape">
              <a:avLst/>
            </a:prstTxWarp>
          </a:bodyPr>
          <a:lstStyle/>
          <a:p>
            <a:endParaRPr lang="zh-CN" altLang="en-US" sz="2000"/>
          </a:p>
        </p:txBody>
      </p:sp>
      <p:sp>
        <p:nvSpPr>
          <p:cNvPr id="16" name="Freeform 15"/>
          <p:cNvSpPr>
            <a:spLocks/>
          </p:cNvSpPr>
          <p:nvPr/>
        </p:nvSpPr>
        <p:spPr bwMode="auto">
          <a:xfrm>
            <a:off x="1018823" y="2332379"/>
            <a:ext cx="3828610" cy="3270452"/>
          </a:xfrm>
          <a:custGeom>
            <a:avLst/>
            <a:gdLst>
              <a:gd name="T0" fmla="*/ 0 w 830"/>
              <a:gd name="T1" fmla="*/ 0 h 709"/>
              <a:gd name="T2" fmla="*/ 830 w 830"/>
              <a:gd name="T3" fmla="*/ 0 h 709"/>
              <a:gd name="T4" fmla="*/ 416 w 830"/>
              <a:gd name="T5" fmla="*/ 709 h 709"/>
              <a:gd name="T6" fmla="*/ 0 w 830"/>
              <a:gd name="T7" fmla="*/ 0 h 709"/>
            </a:gdLst>
            <a:ahLst/>
            <a:cxnLst>
              <a:cxn ang="0">
                <a:pos x="T0" y="T1"/>
              </a:cxn>
              <a:cxn ang="0">
                <a:pos x="T2" y="T3"/>
              </a:cxn>
              <a:cxn ang="0">
                <a:pos x="T4" y="T5"/>
              </a:cxn>
              <a:cxn ang="0">
                <a:pos x="T6" y="T7"/>
              </a:cxn>
            </a:cxnLst>
            <a:rect l="0" t="0" r="r" b="b"/>
            <a:pathLst>
              <a:path w="830" h="709">
                <a:moveTo>
                  <a:pt x="0" y="0"/>
                </a:moveTo>
                <a:lnTo>
                  <a:pt x="830" y="0"/>
                </a:lnTo>
                <a:lnTo>
                  <a:pt x="416" y="709"/>
                </a:lnTo>
                <a:lnTo>
                  <a:pt x="0" y="0"/>
                </a:lnTo>
                <a:close/>
              </a:path>
            </a:pathLst>
          </a:custGeom>
          <a:solidFill>
            <a:schemeClr val="accent2">
              <a:alpha val="69804"/>
            </a:schemeClr>
          </a:solidFill>
          <a:ln w="0">
            <a:noFill/>
            <a:prstDash val="solid"/>
            <a:round/>
            <a:headEnd/>
            <a:tailEnd/>
          </a:ln>
        </p:spPr>
        <p:txBody>
          <a:bodyPr vert="horz" wrap="square" lIns="91435" tIns="45717" rIns="91435" bIns="45717" numCol="1" anchor="t" anchorCtr="0" compatLnSpc="1">
            <a:prstTxWarp prst="textNoShape">
              <a:avLst/>
            </a:prstTxWarp>
          </a:bodyPr>
          <a:lstStyle/>
          <a:p>
            <a:endParaRPr lang="zh-CN" altLang="en-US" sz="2000"/>
          </a:p>
        </p:txBody>
      </p:sp>
      <p:sp>
        <p:nvSpPr>
          <p:cNvPr id="79" name="MH_Entry_1"/>
          <p:cNvSpPr/>
          <p:nvPr>
            <p:custDataLst>
              <p:tags r:id="rId2"/>
            </p:custDataLst>
          </p:nvPr>
        </p:nvSpPr>
        <p:spPr>
          <a:xfrm flipH="1">
            <a:off x="7365479" y="462165"/>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80" name="MH_Number_1"/>
          <p:cNvSpPr/>
          <p:nvPr>
            <p:custDataLst>
              <p:tags r:id="rId3"/>
            </p:custDataLst>
          </p:nvPr>
        </p:nvSpPr>
        <p:spPr>
          <a:xfrm flipH="1">
            <a:off x="6461446" y="44797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 name="MH_Entry_2"/>
          <p:cNvSpPr/>
          <p:nvPr>
            <p:custDataLst>
              <p:tags r:id="rId4"/>
            </p:custDataLst>
          </p:nvPr>
        </p:nvSpPr>
        <p:spPr>
          <a:xfrm flipH="1">
            <a:off x="7365479" y="1110237"/>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系统的结构</a:t>
            </a:r>
          </a:p>
        </p:txBody>
      </p:sp>
      <p:sp>
        <p:nvSpPr>
          <p:cNvPr id="24" name="MH_Number_2"/>
          <p:cNvSpPr/>
          <p:nvPr>
            <p:custDataLst>
              <p:tags r:id="rId5"/>
            </p:custDataLst>
          </p:nvPr>
        </p:nvSpPr>
        <p:spPr>
          <a:xfrm flipH="1">
            <a:off x="6461446" y="109604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MH_Entry_3"/>
          <p:cNvSpPr/>
          <p:nvPr>
            <p:custDataLst>
              <p:tags r:id="rId6"/>
            </p:custDataLst>
          </p:nvPr>
        </p:nvSpPr>
        <p:spPr>
          <a:xfrm flipH="1">
            <a:off x="7365479" y="1757417"/>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首页设计说明</a:t>
            </a:r>
          </a:p>
        </p:txBody>
      </p:sp>
      <p:sp>
        <p:nvSpPr>
          <p:cNvPr id="26" name="MH_Number_3"/>
          <p:cNvSpPr/>
          <p:nvPr>
            <p:custDataLst>
              <p:tags r:id="rId7"/>
            </p:custDataLst>
          </p:nvPr>
        </p:nvSpPr>
        <p:spPr>
          <a:xfrm flipH="1">
            <a:off x="6461446" y="174322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1" name="MH_Entry_4"/>
          <p:cNvSpPr/>
          <p:nvPr>
            <p:custDataLst>
              <p:tags r:id="rId8"/>
            </p:custDataLst>
          </p:nvPr>
        </p:nvSpPr>
        <p:spPr>
          <a:xfrm flipH="1">
            <a:off x="7365479" y="2403705"/>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分类模块设计说明</a:t>
            </a:r>
          </a:p>
        </p:txBody>
      </p:sp>
      <p:sp>
        <p:nvSpPr>
          <p:cNvPr id="32" name="MH_Number_4"/>
          <p:cNvSpPr/>
          <p:nvPr>
            <p:custDataLst>
              <p:tags r:id="rId9"/>
            </p:custDataLst>
          </p:nvPr>
        </p:nvSpPr>
        <p:spPr>
          <a:xfrm flipH="1">
            <a:off x="6461446" y="238951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 name="MH_Others_1"/>
          <p:cNvSpPr txBox="1"/>
          <p:nvPr>
            <p:custDataLst>
              <p:tags r:id="rId10"/>
            </p:custDataLst>
          </p:nvPr>
        </p:nvSpPr>
        <p:spPr>
          <a:xfrm>
            <a:off x="1770194" y="2495610"/>
            <a:ext cx="2278806" cy="1354217"/>
          </a:xfrm>
          <a:prstGeom prst="rect">
            <a:avLst/>
          </a:prstGeom>
          <a:noFill/>
        </p:spPr>
        <p:txBody>
          <a:bodyPr vert="horz" wrap="square" lIns="0" tIns="0" rIns="0" bIns="0" rtlCol="0" anchor="t" anchorCtr="0">
            <a:spAutoFit/>
          </a:bodyPr>
          <a:lstStyle/>
          <a:p>
            <a:pPr algn="ctr"/>
            <a:r>
              <a:rPr lang="zh-CN" altLang="en-US" sz="88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4" name="MH_Others_2"/>
          <p:cNvSpPr txBox="1"/>
          <p:nvPr>
            <p:custDataLst>
              <p:tags r:id="rId11"/>
            </p:custDataLst>
          </p:nvPr>
        </p:nvSpPr>
        <p:spPr>
          <a:xfrm>
            <a:off x="1716384" y="3781897"/>
            <a:ext cx="2386428" cy="430887"/>
          </a:xfrm>
          <a:prstGeom prst="rect">
            <a:avLst/>
          </a:prstGeom>
          <a:noFill/>
        </p:spPr>
        <p:txBody>
          <a:bodyPr wrap="square" lIns="0" tIns="0" rIns="0" bIns="0" anchor="t" anchorCtr="0">
            <a:spAutoFit/>
          </a:bodyPr>
          <a:lstStyle/>
          <a:p>
            <a:pPr algn="ctr">
              <a:defRPr/>
            </a:pPr>
            <a:r>
              <a:rPr lang="en-US" altLang="zh-CN" sz="28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a:extLst>
              <a:ext uri="{FF2B5EF4-FFF2-40B4-BE49-F238E27FC236}">
                <a16:creationId xmlns:a16="http://schemas.microsoft.com/office/drawing/2014/main" xmlns="" id="{13943A49-9E07-4BE3-B499-500B3944441A}"/>
              </a:ext>
            </a:extLst>
          </p:cNvPr>
          <p:cNvSpPr/>
          <p:nvPr>
            <p:custDataLst>
              <p:tags r:id="rId12"/>
            </p:custDataLst>
          </p:nvPr>
        </p:nvSpPr>
        <p:spPr>
          <a:xfrm flipH="1">
            <a:off x="6429375" y="3034909"/>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05</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MH_Entry_3">
            <a:extLst>
              <a:ext uri="{FF2B5EF4-FFF2-40B4-BE49-F238E27FC236}">
                <a16:creationId xmlns:a16="http://schemas.microsoft.com/office/drawing/2014/main" xmlns="" id="{621AC195-1A42-4FE1-80E9-9B0642D96DFB}"/>
              </a:ext>
            </a:extLst>
          </p:cNvPr>
          <p:cNvSpPr/>
          <p:nvPr>
            <p:custDataLst>
              <p:tags r:id="rId13"/>
            </p:custDataLst>
          </p:nvPr>
        </p:nvSpPr>
        <p:spPr>
          <a:xfrm flipH="1">
            <a:off x="7364617" y="3063293"/>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购物车模块设计说明</a:t>
            </a:r>
          </a:p>
        </p:txBody>
      </p:sp>
      <p:sp>
        <p:nvSpPr>
          <p:cNvPr id="19" name="MH_Number_2">
            <a:extLst>
              <a:ext uri="{FF2B5EF4-FFF2-40B4-BE49-F238E27FC236}">
                <a16:creationId xmlns:a16="http://schemas.microsoft.com/office/drawing/2014/main" xmlns="" id="{4BE416FF-31A7-4223-88F5-1AC09CA5D890}"/>
              </a:ext>
            </a:extLst>
          </p:cNvPr>
          <p:cNvSpPr/>
          <p:nvPr>
            <p:custDataLst>
              <p:tags r:id="rId14"/>
            </p:custDataLst>
          </p:nvPr>
        </p:nvSpPr>
        <p:spPr>
          <a:xfrm flipH="1">
            <a:off x="6429375" y="376110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06</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 name="MH_Entry_2">
            <a:extLst>
              <a:ext uri="{FF2B5EF4-FFF2-40B4-BE49-F238E27FC236}">
                <a16:creationId xmlns:a16="http://schemas.microsoft.com/office/drawing/2014/main" xmlns="" id="{5A706C04-33DD-45E0-BE6E-9EF8D6BF112E}"/>
              </a:ext>
            </a:extLst>
          </p:cNvPr>
          <p:cNvSpPr/>
          <p:nvPr>
            <p:custDataLst>
              <p:tags r:id="rId15"/>
            </p:custDataLst>
          </p:nvPr>
        </p:nvSpPr>
        <p:spPr>
          <a:xfrm flipH="1">
            <a:off x="7364617" y="3741367"/>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我的模块设计说明</a:t>
            </a:r>
          </a:p>
        </p:txBody>
      </p:sp>
      <p:sp>
        <p:nvSpPr>
          <p:cNvPr id="21" name="MH_Number_3">
            <a:extLst>
              <a:ext uri="{FF2B5EF4-FFF2-40B4-BE49-F238E27FC236}">
                <a16:creationId xmlns:a16="http://schemas.microsoft.com/office/drawing/2014/main" xmlns="" id="{7217DEF5-C9A4-4CB2-93D0-76969F2E12C7}"/>
              </a:ext>
            </a:extLst>
          </p:cNvPr>
          <p:cNvSpPr/>
          <p:nvPr>
            <p:custDataLst>
              <p:tags r:id="rId16"/>
            </p:custDataLst>
          </p:nvPr>
        </p:nvSpPr>
        <p:spPr>
          <a:xfrm flipH="1">
            <a:off x="6429375" y="440917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07</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 name="MH_Entry_3">
            <a:extLst>
              <a:ext uri="{FF2B5EF4-FFF2-40B4-BE49-F238E27FC236}">
                <a16:creationId xmlns:a16="http://schemas.microsoft.com/office/drawing/2014/main" xmlns="" id="{EFA19694-E85F-487D-9630-08994FB13986}"/>
              </a:ext>
            </a:extLst>
          </p:cNvPr>
          <p:cNvSpPr/>
          <p:nvPr>
            <p:custDataLst>
              <p:tags r:id="rId17"/>
            </p:custDataLst>
          </p:nvPr>
        </p:nvSpPr>
        <p:spPr>
          <a:xfrm flipH="1">
            <a:off x="7364617" y="4437559"/>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数据库设计</a:t>
            </a:r>
          </a:p>
        </p:txBody>
      </p:sp>
      <p:sp>
        <p:nvSpPr>
          <p:cNvPr id="27" name="MH_Number_3">
            <a:extLst>
              <a:ext uri="{FF2B5EF4-FFF2-40B4-BE49-F238E27FC236}">
                <a16:creationId xmlns:a16="http://schemas.microsoft.com/office/drawing/2014/main" xmlns="" id="{DCB9B4CD-4271-4C4C-B83E-1E32464D5059}"/>
              </a:ext>
            </a:extLst>
          </p:cNvPr>
          <p:cNvSpPr/>
          <p:nvPr>
            <p:custDataLst>
              <p:tags r:id="rId18"/>
            </p:custDataLst>
          </p:nvPr>
        </p:nvSpPr>
        <p:spPr>
          <a:xfrm flipH="1">
            <a:off x="6429375" y="5080769"/>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4">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08</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MH_Entry_3">
            <a:extLst>
              <a:ext uri="{FF2B5EF4-FFF2-40B4-BE49-F238E27FC236}">
                <a16:creationId xmlns:a16="http://schemas.microsoft.com/office/drawing/2014/main" xmlns="" id="{70755888-319D-49F7-83A0-64F24C741EFC}"/>
              </a:ext>
            </a:extLst>
          </p:cNvPr>
          <p:cNvSpPr/>
          <p:nvPr>
            <p:custDataLst>
              <p:tags r:id="rId19"/>
            </p:custDataLst>
          </p:nvPr>
        </p:nvSpPr>
        <p:spPr>
          <a:xfrm flipH="1">
            <a:off x="7364617" y="5109153"/>
            <a:ext cx="3487906" cy="579303"/>
          </a:xfrm>
          <a:prstGeom prst="roundRect">
            <a:avLst>
              <a:gd name="adj" fmla="val 9623"/>
            </a:avLst>
          </a:prstGeom>
          <a:solidFill>
            <a:schemeClr val="accent4">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会议记录</a:t>
            </a:r>
          </a:p>
        </p:txBody>
      </p:sp>
      <p:sp>
        <p:nvSpPr>
          <p:cNvPr id="29" name="MH_Number_3">
            <a:extLst>
              <a:ext uri="{FF2B5EF4-FFF2-40B4-BE49-F238E27FC236}">
                <a16:creationId xmlns:a16="http://schemas.microsoft.com/office/drawing/2014/main" xmlns="" id="{AB390FE5-DFB0-4FF2-B3BB-6F9655BC270B}"/>
              </a:ext>
            </a:extLst>
          </p:cNvPr>
          <p:cNvSpPr/>
          <p:nvPr>
            <p:custDataLst>
              <p:tags r:id="rId20"/>
            </p:custDataLst>
          </p:nvPr>
        </p:nvSpPr>
        <p:spPr>
          <a:xfrm flipH="1">
            <a:off x="6436227" y="5736462"/>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09</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MH_Entry_3">
            <a:extLst>
              <a:ext uri="{FF2B5EF4-FFF2-40B4-BE49-F238E27FC236}">
                <a16:creationId xmlns:a16="http://schemas.microsoft.com/office/drawing/2014/main" xmlns="" id="{513571E8-2D1A-4A38-865A-52B13AF009A6}"/>
              </a:ext>
            </a:extLst>
          </p:cNvPr>
          <p:cNvSpPr/>
          <p:nvPr>
            <p:custDataLst>
              <p:tags r:id="rId21"/>
            </p:custDataLst>
          </p:nvPr>
        </p:nvSpPr>
        <p:spPr>
          <a:xfrm flipH="1">
            <a:off x="7375711" y="5751737"/>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小组评分</a:t>
            </a:r>
          </a:p>
        </p:txBody>
      </p:sp>
      <p:sp>
        <p:nvSpPr>
          <p:cNvPr id="33" name="MH_Number_3">
            <a:extLst>
              <a:ext uri="{FF2B5EF4-FFF2-40B4-BE49-F238E27FC236}">
                <a16:creationId xmlns:a16="http://schemas.microsoft.com/office/drawing/2014/main" xmlns="" id="{2253C569-45E5-4E2B-948E-A98032C6DCE1}"/>
              </a:ext>
            </a:extLst>
          </p:cNvPr>
          <p:cNvSpPr/>
          <p:nvPr>
            <p:custDataLst>
              <p:tags r:id="rId22"/>
            </p:custDataLst>
          </p:nvPr>
        </p:nvSpPr>
        <p:spPr>
          <a:xfrm flipH="1">
            <a:off x="6407264" y="641225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4">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10</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4" name="MH_Entry_3">
            <a:extLst>
              <a:ext uri="{FF2B5EF4-FFF2-40B4-BE49-F238E27FC236}">
                <a16:creationId xmlns:a16="http://schemas.microsoft.com/office/drawing/2014/main" xmlns="" id="{0CB5BD6E-B53C-4CE1-9134-D68CD263511B}"/>
              </a:ext>
            </a:extLst>
          </p:cNvPr>
          <p:cNvSpPr/>
          <p:nvPr>
            <p:custDataLst>
              <p:tags r:id="rId23"/>
            </p:custDataLst>
          </p:nvPr>
        </p:nvSpPr>
        <p:spPr>
          <a:xfrm flipH="1">
            <a:off x="7342506" y="6440639"/>
            <a:ext cx="3487906" cy="579303"/>
          </a:xfrm>
          <a:prstGeom prst="roundRect">
            <a:avLst>
              <a:gd name="adj" fmla="val 9623"/>
            </a:avLst>
          </a:prstGeom>
          <a:solidFill>
            <a:schemeClr val="accent4">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项目更新配置</a:t>
            </a:r>
          </a:p>
        </p:txBody>
      </p:sp>
    </p:spTree>
    <p:custDataLst>
      <p:tags r:id="rId1"/>
    </p:custDataLst>
    <p:extLst>
      <p:ext uri="{BB962C8B-B14F-4D97-AF65-F5344CB8AC3E}">
        <p14:creationId xmlns:p14="http://schemas.microsoft.com/office/powerpoint/2010/main" val="143183698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 calcmode="lin" valueType="num">
                                      <p:cBhvr>
                                        <p:cTn id="9" dur="750" fill="hold"/>
                                        <p:tgtEl>
                                          <p:spTgt spid="16"/>
                                        </p:tgtEl>
                                        <p:attrNameLst>
                                          <p:attrName>style.rotation</p:attrName>
                                        </p:attrNameLst>
                                      </p:cBhvr>
                                      <p:tavLst>
                                        <p:tav tm="0">
                                          <p:val>
                                            <p:fltVal val="90"/>
                                          </p:val>
                                        </p:tav>
                                        <p:tav tm="100000">
                                          <p:val>
                                            <p:fltVal val="0"/>
                                          </p:val>
                                        </p:tav>
                                      </p:tavLst>
                                    </p:anim>
                                    <p:animEffect transition="in" filter="fade">
                                      <p:cBhvr>
                                        <p:cTn id="10" dur="7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750" fill="hold"/>
                                        <p:tgtEl>
                                          <p:spTgt spid="17"/>
                                        </p:tgtEl>
                                        <p:attrNameLst>
                                          <p:attrName>ppt_w</p:attrName>
                                        </p:attrNameLst>
                                      </p:cBhvr>
                                      <p:tavLst>
                                        <p:tav tm="0">
                                          <p:val>
                                            <p:fltVal val="0"/>
                                          </p:val>
                                        </p:tav>
                                        <p:tav tm="100000">
                                          <p:val>
                                            <p:strVal val="#ppt_w"/>
                                          </p:val>
                                        </p:tav>
                                      </p:tavLst>
                                    </p:anim>
                                    <p:anim calcmode="lin" valueType="num">
                                      <p:cBhvr>
                                        <p:cTn id="16" dur="750" fill="hold"/>
                                        <p:tgtEl>
                                          <p:spTgt spid="17"/>
                                        </p:tgtEl>
                                        <p:attrNameLst>
                                          <p:attrName>ppt_h</p:attrName>
                                        </p:attrNameLst>
                                      </p:cBhvr>
                                      <p:tavLst>
                                        <p:tav tm="0">
                                          <p:val>
                                            <p:fltVal val="0"/>
                                          </p:val>
                                        </p:tav>
                                        <p:tav tm="100000">
                                          <p:val>
                                            <p:strVal val="#ppt_h"/>
                                          </p:val>
                                        </p:tav>
                                      </p:tavLst>
                                    </p:anim>
                                    <p:anim calcmode="lin" valueType="num">
                                      <p:cBhvr>
                                        <p:cTn id="17" dur="750" fill="hold"/>
                                        <p:tgtEl>
                                          <p:spTgt spid="17"/>
                                        </p:tgtEl>
                                        <p:attrNameLst>
                                          <p:attrName>style.rotation</p:attrName>
                                        </p:attrNameLst>
                                      </p:cBhvr>
                                      <p:tavLst>
                                        <p:tav tm="0">
                                          <p:val>
                                            <p:fltVal val="90"/>
                                          </p:val>
                                        </p:tav>
                                        <p:tav tm="100000">
                                          <p:val>
                                            <p:fltVal val="0"/>
                                          </p:val>
                                        </p:tav>
                                      </p:tavLst>
                                    </p:anim>
                                    <p:animEffect transition="in" filter="fade">
                                      <p:cBhvr>
                                        <p:cTn id="18" dur="750"/>
                                        <p:tgtEl>
                                          <p:spTgt spid="17"/>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0-#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500" fill="hold"/>
                                        <p:tgtEl>
                                          <p:spTgt spid="80"/>
                                        </p:tgtEl>
                                        <p:attrNameLst>
                                          <p:attrName>ppt_x</p:attrName>
                                        </p:attrNameLst>
                                      </p:cBhvr>
                                      <p:tavLst>
                                        <p:tav tm="0">
                                          <p:val>
                                            <p:strVal val="0-#ppt_w/2"/>
                                          </p:val>
                                        </p:tav>
                                        <p:tav tm="100000">
                                          <p:val>
                                            <p:strVal val="#ppt_x"/>
                                          </p:val>
                                        </p:tav>
                                      </p:tavLst>
                                    </p:anim>
                                    <p:anim calcmode="lin" valueType="num">
                                      <p:cBhvr additive="base">
                                        <p:cTn id="36"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0-#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0-#ppt_w/2"/>
                                          </p:val>
                                        </p:tav>
                                        <p:tav tm="100000">
                                          <p:val>
                                            <p:strVal val="#ppt_x"/>
                                          </p:val>
                                        </p:tav>
                                      </p:tavLst>
                                    </p:anim>
                                    <p:anim calcmode="lin" valueType="num">
                                      <p:cBhvr additive="base">
                                        <p:cTn id="5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0-#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0-#ppt_w/2"/>
                                          </p:val>
                                        </p:tav>
                                        <p:tav tm="100000">
                                          <p:val>
                                            <p:strVal val="#ppt_x"/>
                                          </p:val>
                                        </p:tav>
                                      </p:tavLst>
                                    </p:anim>
                                    <p:anim calcmode="lin" valueType="num">
                                      <p:cBhvr additive="base">
                                        <p:cTn id="86" dur="500" fill="hold"/>
                                        <p:tgtEl>
                                          <p:spTgt spid="20"/>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0-#ppt_w/2"/>
                                          </p:val>
                                        </p:tav>
                                        <p:tav tm="100000">
                                          <p:val>
                                            <p:strVal val="#ppt_x"/>
                                          </p:val>
                                        </p:tav>
                                      </p:tavLst>
                                    </p:anim>
                                    <p:anim calcmode="lin" valueType="num">
                                      <p:cBhvr additive="base">
                                        <p:cTn id="9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500" fill="hold"/>
                                        <p:tgtEl>
                                          <p:spTgt spid="22"/>
                                        </p:tgtEl>
                                        <p:attrNameLst>
                                          <p:attrName>ppt_x</p:attrName>
                                        </p:attrNameLst>
                                      </p:cBhvr>
                                      <p:tavLst>
                                        <p:tav tm="0">
                                          <p:val>
                                            <p:strVal val="0-#ppt_w/2"/>
                                          </p:val>
                                        </p:tav>
                                        <p:tav tm="100000">
                                          <p:val>
                                            <p:strVal val="#ppt_x"/>
                                          </p:val>
                                        </p:tav>
                                      </p:tavLst>
                                    </p:anim>
                                    <p:anim calcmode="lin" valueType="num">
                                      <p:cBhvr additive="base">
                                        <p:cTn id="96" dur="500" fill="hold"/>
                                        <p:tgtEl>
                                          <p:spTgt spid="22"/>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0-#ppt_w/2"/>
                                          </p:val>
                                        </p:tav>
                                        <p:tav tm="100000">
                                          <p:val>
                                            <p:strVal val="#ppt_x"/>
                                          </p:val>
                                        </p:tav>
                                      </p:tavLst>
                                    </p:anim>
                                    <p:anim calcmode="lin" valueType="num">
                                      <p:cBhvr additive="base">
                                        <p:cTn id="10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0-#ppt_w/2"/>
                                          </p:val>
                                        </p:tav>
                                        <p:tav tm="100000">
                                          <p:val>
                                            <p:strVal val="#ppt_x"/>
                                          </p:val>
                                        </p:tav>
                                      </p:tavLst>
                                    </p:anim>
                                    <p:anim calcmode="lin" valueType="num">
                                      <p:cBhvr additive="base">
                                        <p:cTn id="106" dur="500" fill="hold"/>
                                        <p:tgtEl>
                                          <p:spTgt spid="28"/>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0-#ppt_w/2"/>
                                          </p:val>
                                        </p:tav>
                                        <p:tav tm="100000">
                                          <p:val>
                                            <p:strVal val="#ppt_x"/>
                                          </p:val>
                                        </p:tav>
                                      </p:tavLst>
                                    </p:anim>
                                    <p:anim calcmode="lin" valueType="num">
                                      <p:cBhvr additive="base">
                                        <p:cTn id="11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0-#ppt_w/2"/>
                                          </p:val>
                                        </p:tav>
                                        <p:tav tm="100000">
                                          <p:val>
                                            <p:strVal val="#ppt_x"/>
                                          </p:val>
                                        </p:tav>
                                      </p:tavLst>
                                    </p:anim>
                                    <p:anim calcmode="lin" valueType="num">
                                      <p:cBhvr additive="base">
                                        <p:cTn id="116" dur="500" fill="hold"/>
                                        <p:tgtEl>
                                          <p:spTgt spid="30"/>
                                        </p:tgtEl>
                                        <p:attrNameLst>
                                          <p:attrName>ppt_y</p:attrName>
                                        </p:attrNameLst>
                                      </p:cBhvr>
                                      <p:tavLst>
                                        <p:tav tm="0">
                                          <p:val>
                                            <p:strVal val="#ppt_y"/>
                                          </p:val>
                                        </p:tav>
                                        <p:tav tm="100000">
                                          <p:val>
                                            <p:strVal val="#ppt_y"/>
                                          </p:val>
                                        </p:tav>
                                      </p:tavLst>
                                    </p:anim>
                                  </p:childTnLst>
                                </p:cTn>
                              </p:par>
                              <p:par>
                                <p:cTn id="117" presetID="2" presetClass="entr" presetSubtype="8"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anim calcmode="lin" valueType="num">
                                      <p:cBhvr additive="base">
                                        <p:cTn id="119" dur="500" fill="hold"/>
                                        <p:tgtEl>
                                          <p:spTgt spid="33"/>
                                        </p:tgtEl>
                                        <p:attrNameLst>
                                          <p:attrName>ppt_x</p:attrName>
                                        </p:attrNameLst>
                                      </p:cBhvr>
                                      <p:tavLst>
                                        <p:tav tm="0">
                                          <p:val>
                                            <p:strVal val="0-#ppt_w/2"/>
                                          </p:val>
                                        </p:tav>
                                        <p:tav tm="100000">
                                          <p:val>
                                            <p:strVal val="#ppt_x"/>
                                          </p:val>
                                        </p:tav>
                                      </p:tavLst>
                                    </p:anim>
                                    <p:anim calcmode="lin" valueType="num">
                                      <p:cBhvr additive="base">
                                        <p:cTn id="1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8" fill="hold" grpId="0" nodeType="click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additive="base">
                                        <p:cTn id="125" dur="500" fill="hold"/>
                                        <p:tgtEl>
                                          <p:spTgt spid="34"/>
                                        </p:tgtEl>
                                        <p:attrNameLst>
                                          <p:attrName>ppt_x</p:attrName>
                                        </p:attrNameLst>
                                      </p:cBhvr>
                                      <p:tavLst>
                                        <p:tav tm="0">
                                          <p:val>
                                            <p:strVal val="0-#ppt_w/2"/>
                                          </p:val>
                                        </p:tav>
                                        <p:tav tm="100000">
                                          <p:val>
                                            <p:strVal val="#ppt_x"/>
                                          </p:val>
                                        </p:tav>
                                      </p:tavLst>
                                    </p:anim>
                                    <p:anim calcmode="lin" valueType="num">
                                      <p:cBhvr additive="base">
                                        <p:cTn id="1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9" grpId="0" animBg="1"/>
      <p:bldP spid="80" grpId="0" animBg="1"/>
      <p:bldP spid="23" grpId="0" animBg="1"/>
      <p:bldP spid="24" grpId="0" animBg="1"/>
      <p:bldP spid="25" grpId="0" animBg="1"/>
      <p:bldP spid="26" grpId="0" animBg="1"/>
      <p:bldP spid="31" grpId="0" animBg="1"/>
      <p:bldP spid="32" grpId="0" animBg="1"/>
      <p:bldP spid="13" grpId="0"/>
      <p:bldP spid="14" grpId="0"/>
      <p:bldP spid="15" grpId="0" animBg="1"/>
      <p:bldP spid="18" grpId="0" animBg="1"/>
      <p:bldP spid="19" grpId="0" animBg="1"/>
      <p:bldP spid="20" grpId="0" animBg="1"/>
      <p:bldP spid="21" grpId="0" animBg="1"/>
      <p:bldP spid="22" grpId="0" animBg="1"/>
      <p:bldP spid="27" grpId="0" animBg="1"/>
      <p:bldP spid="28" grpId="0" animBg="1"/>
      <p:bldP spid="29" grpId="0" animBg="1"/>
      <p:bldP spid="30" grpId="0" animBg="1"/>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4">
            <a:extLst>
              <a:ext uri="{FF2B5EF4-FFF2-40B4-BE49-F238E27FC236}">
                <a16:creationId xmlns:a16="http://schemas.microsoft.com/office/drawing/2014/main" xmlns="" id="{584B05AC-B051-45F6-81A7-0CCFD96EC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903" y="231950"/>
            <a:ext cx="3384376" cy="6408710"/>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28">
            <a:extLst>
              <a:ext uri="{FF2B5EF4-FFF2-40B4-BE49-F238E27FC236}">
                <a16:creationId xmlns:a16="http://schemas.microsoft.com/office/drawing/2014/main" xmlns="" id="{70AD0562-5294-4F5E-ACD0-9A65E6CC4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102" y="244360"/>
            <a:ext cx="3384376" cy="64087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10189CAF-FDE6-49D9-AABB-F4825B211ADF}"/>
              </a:ext>
            </a:extLst>
          </p:cNvPr>
          <p:cNvSpPr>
            <a:spLocks noChangeArrowheads="1"/>
          </p:cNvSpPr>
          <p:nvPr/>
        </p:nvSpPr>
        <p:spPr bwMode="auto">
          <a:xfrm>
            <a:off x="596727" y="-557163"/>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xmlns="" id="{68F6D253-3392-46E2-AA7C-40AD848D9373}"/>
              </a:ext>
            </a:extLst>
          </p:cNvPr>
          <p:cNvSpPr>
            <a:spLocks noChangeArrowheads="1"/>
          </p:cNvSpPr>
          <p:nvPr/>
        </p:nvSpPr>
        <p:spPr bwMode="auto">
          <a:xfrm>
            <a:off x="863427" y="9291687"/>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5657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1"/>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zh-CN" sz="2800" b="1" dirty="0">
                <a:solidFill>
                  <a:schemeClr val="tx1"/>
                </a:solidFill>
              </a:rPr>
              <a:t>首页设计说明</a:t>
            </a:r>
            <a:endParaRPr lang="zh-CN" altLang="en-US"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5781303" y="3999024"/>
            <a:ext cx="3494810" cy="2215991"/>
          </a:xfrm>
          <a:prstGeom prst="rect">
            <a:avLst/>
          </a:prstGeom>
          <a:noFill/>
        </p:spPr>
        <p:txBody>
          <a:bodyPr wrap="square" lIns="0" tIns="0" rIns="0" bIns="0" rtlCol="0">
            <a:spAutoFit/>
          </a:bodyPr>
          <a:lstStyle/>
          <a:p>
            <a:r>
              <a:rPr lang="en-US" altLang="zh-CN" b="1" dirty="0"/>
              <a:t>3.1</a:t>
            </a:r>
            <a:r>
              <a:rPr lang="zh-CN" altLang="zh-CN" b="1" dirty="0"/>
              <a:t>模块描述</a:t>
            </a:r>
            <a:endParaRPr lang="en-US" altLang="zh-CN" b="1" dirty="0"/>
          </a:p>
          <a:p>
            <a:r>
              <a:rPr lang="en-US" altLang="zh-CN" b="1" dirty="0"/>
              <a:t>3.2</a:t>
            </a:r>
            <a:r>
              <a:rPr lang="zh-CN" altLang="zh-CN" b="1" dirty="0"/>
              <a:t>功能</a:t>
            </a:r>
          </a:p>
          <a:p>
            <a:r>
              <a:rPr lang="en-US" altLang="zh-CN" b="1" dirty="0"/>
              <a:t>3.3</a:t>
            </a:r>
            <a:r>
              <a:rPr lang="zh-CN" altLang="zh-CN" b="1" dirty="0"/>
              <a:t>性能</a:t>
            </a:r>
          </a:p>
          <a:p>
            <a:r>
              <a:rPr lang="en-US" altLang="zh-CN" b="1" dirty="0"/>
              <a:t>3.4</a:t>
            </a:r>
            <a:r>
              <a:rPr lang="zh-CN" altLang="zh-CN" b="1" dirty="0"/>
              <a:t>输入项</a:t>
            </a:r>
          </a:p>
          <a:p>
            <a:r>
              <a:rPr lang="en-US" altLang="zh-CN" b="1" dirty="0"/>
              <a:t>3.5</a:t>
            </a:r>
            <a:r>
              <a:rPr lang="zh-CN" altLang="zh-CN" b="1" dirty="0"/>
              <a:t>输出项</a:t>
            </a:r>
          </a:p>
          <a:p>
            <a:r>
              <a:rPr lang="en-US" altLang="zh-CN" b="1" dirty="0"/>
              <a:t>3.6</a:t>
            </a:r>
            <a:r>
              <a:rPr lang="zh-CN" altLang="zh-CN" b="1" dirty="0"/>
              <a:t>设计方法（算法）</a:t>
            </a:r>
            <a:endParaRPr lang="en-US" altLang="zh-CN" b="1" dirty="0"/>
          </a:p>
          <a:p>
            <a:endParaRPr lang="zh-CN" altLang="zh-CN" b="1" dirty="0"/>
          </a:p>
          <a:p>
            <a:endParaRPr lang="zh-CN" altLang="zh-CN" b="1" dirty="0"/>
          </a:p>
        </p:txBody>
      </p:sp>
      <p:sp>
        <p:nvSpPr>
          <p:cNvPr id="9" name="TextBox 11">
            <a:extLst>
              <a:ext uri="{FF2B5EF4-FFF2-40B4-BE49-F238E27FC236}">
                <a16:creationId xmlns:a16="http://schemas.microsoft.com/office/drawing/2014/main" xmlns="" id="{39555F2B-9821-43EF-A905-B32B85EE67A6}"/>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3.7</a:t>
            </a:r>
            <a:r>
              <a:rPr lang="zh-CN" altLang="zh-CN" b="1" dirty="0"/>
              <a:t>流程逻辑</a:t>
            </a:r>
          </a:p>
          <a:p>
            <a:r>
              <a:rPr lang="en-US" altLang="zh-CN" b="1" dirty="0"/>
              <a:t>3.8</a:t>
            </a:r>
            <a:r>
              <a:rPr lang="zh-CN" altLang="zh-CN" b="1" dirty="0"/>
              <a:t>接口</a:t>
            </a:r>
          </a:p>
          <a:p>
            <a:r>
              <a:rPr lang="en-US" altLang="zh-CN" b="1" dirty="0"/>
              <a:t>3.9</a:t>
            </a:r>
            <a:r>
              <a:rPr lang="zh-CN" altLang="zh-CN" b="1" dirty="0"/>
              <a:t>存储分配</a:t>
            </a:r>
          </a:p>
          <a:p>
            <a:r>
              <a:rPr lang="en-US" altLang="zh-CN" b="1" dirty="0"/>
              <a:t>3.10</a:t>
            </a:r>
            <a:r>
              <a:rPr lang="zh-CN" altLang="zh-CN" b="1" dirty="0"/>
              <a:t>注释设计</a:t>
            </a:r>
          </a:p>
          <a:p>
            <a:r>
              <a:rPr lang="en-US" altLang="zh-CN" b="1" dirty="0"/>
              <a:t>3.11</a:t>
            </a:r>
            <a:r>
              <a:rPr lang="zh-CN" altLang="zh-CN" b="1" dirty="0"/>
              <a:t>限制条件</a:t>
            </a:r>
          </a:p>
          <a:p>
            <a:r>
              <a:rPr lang="en-US" altLang="zh-CN" b="1" dirty="0"/>
              <a:t>3.12</a:t>
            </a:r>
            <a:r>
              <a:rPr lang="zh-CN" altLang="zh-CN" b="1" dirty="0"/>
              <a:t>测试计划</a:t>
            </a:r>
          </a:p>
          <a:p>
            <a:r>
              <a:rPr lang="en-US" altLang="zh-CN" b="1" dirty="0"/>
              <a:t>3.13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3513164931"/>
      </p:ext>
    </p:extLst>
  </p:cSld>
  <p:clrMapOvr>
    <a:masterClrMapping/>
  </p:clrMapOvr>
  <p:transition spd="slow" advTm="0">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90" name="Group 10"/>
          <p:cNvGrpSpPr>
            <a:grpSpLocks/>
          </p:cNvGrpSpPr>
          <p:nvPr/>
        </p:nvGrpSpPr>
        <p:grpSpPr bwMode="auto">
          <a:xfrm>
            <a:off x="2366590" y="4259227"/>
            <a:ext cx="734427" cy="732194"/>
            <a:chOff x="-1" y="0"/>
            <a:chExt cx="522289" cy="520701"/>
          </a:xfrm>
        </p:grpSpPr>
        <p:sp>
          <p:nvSpPr>
            <p:cNvPr id="2" name="AutoShape 11"/>
            <p:cNvSpPr>
              <a:spLocks/>
            </p:cNvSpPr>
            <p:nvPr/>
          </p:nvSpPr>
          <p:spPr bwMode="auto">
            <a:xfrm>
              <a:off x="-1"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2" name="AutoShape 12"/>
            <p:cNvSpPr>
              <a:spLocks/>
            </p:cNvSpPr>
            <p:nvPr/>
          </p:nvSpPr>
          <p:spPr bwMode="auto">
            <a:xfrm>
              <a:off x="63499" y="187325"/>
              <a:ext cx="458789" cy="320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119"/>
                  </a:moveTo>
                  <a:cubicBezTo>
                    <a:pt x="18140" y="1930"/>
                    <a:pt x="18140" y="1930"/>
                    <a:pt x="18140" y="1930"/>
                  </a:cubicBezTo>
                  <a:cubicBezTo>
                    <a:pt x="9787" y="0"/>
                    <a:pt x="9787" y="0"/>
                    <a:pt x="9787" y="0"/>
                  </a:cubicBezTo>
                  <a:cubicBezTo>
                    <a:pt x="3037" y="724"/>
                    <a:pt x="3037" y="724"/>
                    <a:pt x="3037" y="724"/>
                  </a:cubicBezTo>
                  <a:cubicBezTo>
                    <a:pt x="0" y="1930"/>
                    <a:pt x="0" y="1930"/>
                    <a:pt x="0" y="1930"/>
                  </a:cubicBezTo>
                  <a:cubicBezTo>
                    <a:pt x="5062" y="9653"/>
                    <a:pt x="5062" y="9653"/>
                    <a:pt x="5062" y="9653"/>
                  </a:cubicBezTo>
                  <a:cubicBezTo>
                    <a:pt x="12824" y="21600"/>
                    <a:pt x="12824" y="21600"/>
                    <a:pt x="12824" y="21600"/>
                  </a:cubicBezTo>
                  <a:cubicBezTo>
                    <a:pt x="17465" y="19789"/>
                    <a:pt x="21009" y="14118"/>
                    <a:pt x="21599" y="7119"/>
                  </a:cubicBezTo>
                  <a:close/>
                </a:path>
              </a:pathLst>
            </a:custGeom>
            <a:solidFill>
              <a:schemeClr val="accent2">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3" name="AutoShape 13"/>
            <p:cNvSpPr>
              <a:spLocks/>
            </p:cNvSpPr>
            <p:nvPr/>
          </p:nvSpPr>
          <p:spPr bwMode="auto">
            <a:xfrm>
              <a:off x="163512" y="258763"/>
              <a:ext cx="187325" cy="96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23" y="8799"/>
                  </a:moveTo>
                  <a:cubicBezTo>
                    <a:pt x="11215" y="8399"/>
                    <a:pt x="11215" y="8399"/>
                    <a:pt x="11215" y="8399"/>
                  </a:cubicBezTo>
                  <a:cubicBezTo>
                    <a:pt x="0" y="0"/>
                    <a:pt x="0" y="0"/>
                    <a:pt x="0" y="0"/>
                  </a:cubicBezTo>
                  <a:cubicBezTo>
                    <a:pt x="0" y="12400"/>
                    <a:pt x="0" y="12400"/>
                    <a:pt x="0" y="12400"/>
                  </a:cubicBezTo>
                  <a:cubicBezTo>
                    <a:pt x="0" y="17599"/>
                    <a:pt x="4776" y="21599"/>
                    <a:pt x="10800" y="21599"/>
                  </a:cubicBezTo>
                  <a:cubicBezTo>
                    <a:pt x="16823" y="21599"/>
                    <a:pt x="21599" y="17599"/>
                    <a:pt x="21599" y="12400"/>
                  </a:cubicBezTo>
                  <a:cubicBezTo>
                    <a:pt x="21599" y="800"/>
                    <a:pt x="21599" y="800"/>
                    <a:pt x="21599" y="800"/>
                  </a:cubicBezTo>
                  <a:lnTo>
                    <a:pt x="11423" y="8799"/>
                  </a:lnTo>
                  <a:close/>
                </a:path>
              </a:pathLst>
            </a:custGeom>
            <a:solidFill>
              <a:srgbClr val="E3E3E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4" name="AutoShape 14"/>
            <p:cNvSpPr>
              <a:spLocks/>
            </p:cNvSpPr>
            <p:nvPr/>
          </p:nvSpPr>
          <p:spPr bwMode="auto">
            <a:xfrm>
              <a:off x="63499" y="131763"/>
              <a:ext cx="403226"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236"/>
                  </a:moveTo>
                  <a:cubicBezTo>
                    <a:pt x="20735" y="16699"/>
                    <a:pt x="20735" y="16699"/>
                    <a:pt x="20735" y="16699"/>
                  </a:cubicBezTo>
                  <a:cubicBezTo>
                    <a:pt x="20735" y="16517"/>
                    <a:pt x="20735" y="16154"/>
                    <a:pt x="20735" y="15973"/>
                  </a:cubicBezTo>
                  <a:cubicBezTo>
                    <a:pt x="20735" y="8712"/>
                    <a:pt x="20735" y="8712"/>
                    <a:pt x="20735" y="8712"/>
                  </a:cubicBezTo>
                  <a:cubicBezTo>
                    <a:pt x="20735" y="8712"/>
                    <a:pt x="20735" y="8712"/>
                    <a:pt x="20735" y="8712"/>
                  </a:cubicBezTo>
                  <a:cubicBezTo>
                    <a:pt x="20735" y="8712"/>
                    <a:pt x="20735" y="8712"/>
                    <a:pt x="20735" y="8712"/>
                  </a:cubicBezTo>
                  <a:cubicBezTo>
                    <a:pt x="20735" y="8531"/>
                    <a:pt x="20735" y="8531"/>
                    <a:pt x="20735" y="8531"/>
                  </a:cubicBezTo>
                  <a:cubicBezTo>
                    <a:pt x="20639" y="8531"/>
                    <a:pt x="20639" y="8531"/>
                    <a:pt x="20639" y="8531"/>
                  </a:cubicBezTo>
                  <a:cubicBezTo>
                    <a:pt x="10367" y="0"/>
                    <a:pt x="10367" y="0"/>
                    <a:pt x="10367" y="0"/>
                  </a:cubicBezTo>
                  <a:cubicBezTo>
                    <a:pt x="0" y="8531"/>
                    <a:pt x="0" y="8531"/>
                    <a:pt x="0" y="8531"/>
                  </a:cubicBezTo>
                  <a:cubicBezTo>
                    <a:pt x="10655" y="16336"/>
                    <a:pt x="10655" y="16336"/>
                    <a:pt x="10655" y="16336"/>
                  </a:cubicBezTo>
                  <a:cubicBezTo>
                    <a:pt x="20063" y="9075"/>
                    <a:pt x="20063" y="9075"/>
                    <a:pt x="20063" y="9075"/>
                  </a:cubicBezTo>
                  <a:cubicBezTo>
                    <a:pt x="20063" y="16699"/>
                    <a:pt x="20063" y="16699"/>
                    <a:pt x="20063" y="16699"/>
                  </a:cubicBezTo>
                  <a:cubicBezTo>
                    <a:pt x="19295" y="21236"/>
                    <a:pt x="19295" y="21236"/>
                    <a:pt x="19295" y="21236"/>
                  </a:cubicBezTo>
                  <a:cubicBezTo>
                    <a:pt x="19871" y="21600"/>
                    <a:pt x="19871" y="21600"/>
                    <a:pt x="19871" y="21600"/>
                  </a:cubicBezTo>
                  <a:cubicBezTo>
                    <a:pt x="20159" y="20329"/>
                    <a:pt x="20159" y="20329"/>
                    <a:pt x="20159" y="20329"/>
                  </a:cubicBezTo>
                  <a:cubicBezTo>
                    <a:pt x="20159" y="21600"/>
                    <a:pt x="20159" y="21600"/>
                    <a:pt x="20159" y="21600"/>
                  </a:cubicBezTo>
                  <a:cubicBezTo>
                    <a:pt x="20735" y="21600"/>
                    <a:pt x="20735" y="21600"/>
                    <a:pt x="20735" y="21600"/>
                  </a:cubicBezTo>
                  <a:cubicBezTo>
                    <a:pt x="20735" y="20329"/>
                    <a:pt x="20735" y="20329"/>
                    <a:pt x="20735" y="20329"/>
                  </a:cubicBezTo>
                  <a:cubicBezTo>
                    <a:pt x="21023" y="21600"/>
                    <a:pt x="21023" y="21600"/>
                    <a:pt x="21023" y="21600"/>
                  </a:cubicBezTo>
                  <a:lnTo>
                    <a:pt x="21599" y="21236"/>
                  </a:lnTo>
                  <a:close/>
                </a:path>
              </a:pathLst>
            </a:custGeom>
            <a:solidFill>
              <a:srgbClr val="E3E3E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495" name="Group 15"/>
          <p:cNvGrpSpPr>
            <a:grpSpLocks/>
          </p:cNvGrpSpPr>
          <p:nvPr/>
        </p:nvGrpSpPr>
        <p:grpSpPr bwMode="auto">
          <a:xfrm>
            <a:off x="9429585" y="2009070"/>
            <a:ext cx="732194" cy="732194"/>
            <a:chOff x="0" y="0"/>
            <a:chExt cx="520701" cy="520701"/>
          </a:xfrm>
        </p:grpSpPr>
        <p:sp>
          <p:nvSpPr>
            <p:cNvPr id="20496" name="AutoShape 16"/>
            <p:cNvSpPr>
              <a:spLocks/>
            </p:cNvSpPr>
            <p:nvPr/>
          </p:nvSpPr>
          <p:spPr bwMode="auto">
            <a:xfrm>
              <a:off x="0"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7" name="AutoShape 17"/>
            <p:cNvSpPr>
              <a:spLocks/>
            </p:cNvSpPr>
            <p:nvPr/>
          </p:nvSpPr>
          <p:spPr bwMode="auto">
            <a:xfrm>
              <a:off x="144463" y="95250"/>
              <a:ext cx="333376" cy="425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5610"/>
                  </a:moveTo>
                  <a:cubicBezTo>
                    <a:pt x="3367" y="0"/>
                    <a:pt x="3367" y="0"/>
                    <a:pt x="3367" y="0"/>
                  </a:cubicBezTo>
                  <a:cubicBezTo>
                    <a:pt x="1393" y="1361"/>
                    <a:pt x="1393" y="1361"/>
                    <a:pt x="1393" y="1361"/>
                  </a:cubicBezTo>
                  <a:cubicBezTo>
                    <a:pt x="3251" y="3357"/>
                    <a:pt x="3251" y="3357"/>
                    <a:pt x="3251" y="3357"/>
                  </a:cubicBezTo>
                  <a:cubicBezTo>
                    <a:pt x="0" y="7986"/>
                    <a:pt x="0" y="7986"/>
                    <a:pt x="0" y="7986"/>
                  </a:cubicBezTo>
                  <a:cubicBezTo>
                    <a:pt x="2090" y="9983"/>
                    <a:pt x="2090" y="9983"/>
                    <a:pt x="2090" y="9983"/>
                  </a:cubicBezTo>
                  <a:cubicBezTo>
                    <a:pt x="1161" y="10618"/>
                    <a:pt x="1161" y="10618"/>
                    <a:pt x="1161" y="10618"/>
                  </a:cubicBezTo>
                  <a:cubicBezTo>
                    <a:pt x="7200" y="15882"/>
                    <a:pt x="7200" y="15882"/>
                    <a:pt x="7200" y="15882"/>
                  </a:cubicBezTo>
                  <a:cubicBezTo>
                    <a:pt x="3832" y="17243"/>
                    <a:pt x="3832" y="17243"/>
                    <a:pt x="3832" y="17243"/>
                  </a:cubicBezTo>
                  <a:cubicBezTo>
                    <a:pt x="8709" y="21600"/>
                    <a:pt x="8709" y="21600"/>
                    <a:pt x="8709" y="21600"/>
                  </a:cubicBezTo>
                  <a:cubicBezTo>
                    <a:pt x="14051" y="21236"/>
                    <a:pt x="18812" y="18968"/>
                    <a:pt x="21599" y="15610"/>
                  </a:cubicBezTo>
                  <a:close/>
                </a:path>
              </a:pathLst>
            </a:custGeom>
            <a:solidFill>
              <a:schemeClr val="accent3">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8" name="AutoShape 18"/>
            <p:cNvSpPr>
              <a:spLocks/>
            </p:cNvSpPr>
            <p:nvPr/>
          </p:nvSpPr>
          <p:spPr bwMode="auto">
            <a:xfrm>
              <a:off x="165100" y="93663"/>
              <a:ext cx="3651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3600"/>
                  </a:moveTo>
                  <a:lnTo>
                    <a:pt x="19721" y="0"/>
                  </a:lnTo>
                  <a:lnTo>
                    <a:pt x="0" y="18000"/>
                  </a:lnTo>
                  <a:lnTo>
                    <a:pt x="1878" y="21600"/>
                  </a:lnTo>
                  <a:lnTo>
                    <a:pt x="21600" y="3600"/>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9" name="AutoShape 19"/>
            <p:cNvSpPr>
              <a:spLocks/>
            </p:cNvSpPr>
            <p:nvPr/>
          </p:nvSpPr>
          <p:spPr bwMode="auto">
            <a:xfrm>
              <a:off x="273051" y="258763"/>
              <a:ext cx="65088" cy="49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7" y="21599"/>
                  </a:moveTo>
                  <a:lnTo>
                    <a:pt x="21599" y="3483"/>
                  </a:lnTo>
                  <a:lnTo>
                    <a:pt x="18965" y="0"/>
                  </a:lnTo>
                  <a:lnTo>
                    <a:pt x="0" y="18116"/>
                  </a:lnTo>
                  <a:lnTo>
                    <a:pt x="2107" y="21599"/>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0" name="AutoShape 20"/>
            <p:cNvSpPr>
              <a:spLocks/>
            </p:cNvSpPr>
            <p:nvPr/>
          </p:nvSpPr>
          <p:spPr bwMode="auto">
            <a:xfrm>
              <a:off x="144463" y="104775"/>
              <a:ext cx="231775" cy="338139"/>
            </a:xfrm>
            <a:custGeom>
              <a:avLst/>
              <a:gdLst>
                <a:gd name="T0" fmla="+- 0 11314 1028"/>
                <a:gd name="T1" fmla="*/ T0 w 20572"/>
                <a:gd name="T2" fmla="*/ 10800 h 21600"/>
                <a:gd name="T3" fmla="+- 0 11314 1028"/>
                <a:gd name="T4" fmla="*/ T3 w 20572"/>
                <a:gd name="T5" fmla="*/ 10800 h 21600"/>
                <a:gd name="T6" fmla="+- 0 11314 1028"/>
                <a:gd name="T7" fmla="*/ T6 w 20572"/>
                <a:gd name="T8" fmla="*/ 10800 h 21600"/>
                <a:gd name="T9" fmla="+- 0 11314 1028"/>
                <a:gd name="T10" fmla="*/ T9 w 20572"/>
                <a:gd name="T11" fmla="*/ 10800 h 21600"/>
              </a:gdLst>
              <a:ahLst/>
              <a:cxnLst>
                <a:cxn ang="0">
                  <a:pos x="T1" y="T2"/>
                </a:cxn>
                <a:cxn ang="0">
                  <a:pos x="T4" y="T5"/>
                </a:cxn>
                <a:cxn ang="0">
                  <a:pos x="T7" y="T8"/>
                </a:cxn>
                <a:cxn ang="0">
                  <a:pos x="T10" y="T11"/>
                </a:cxn>
              </a:cxnLst>
              <a:rect l="0" t="0" r="r" b="b"/>
              <a:pathLst>
                <a:path w="20572" h="21600">
                  <a:moveTo>
                    <a:pt x="16892" y="18742"/>
                  </a:moveTo>
                  <a:cubicBezTo>
                    <a:pt x="13852" y="18742"/>
                    <a:pt x="13852" y="18742"/>
                    <a:pt x="13852" y="18742"/>
                  </a:cubicBezTo>
                  <a:cubicBezTo>
                    <a:pt x="13852" y="18171"/>
                    <a:pt x="13852" y="18171"/>
                    <a:pt x="13852" y="18171"/>
                  </a:cubicBezTo>
                  <a:cubicBezTo>
                    <a:pt x="13852" y="18057"/>
                    <a:pt x="14012" y="18057"/>
                    <a:pt x="14012" y="17942"/>
                  </a:cubicBezTo>
                  <a:cubicBezTo>
                    <a:pt x="14012" y="17257"/>
                    <a:pt x="13371" y="16685"/>
                    <a:pt x="12412" y="16457"/>
                  </a:cubicBezTo>
                  <a:cubicBezTo>
                    <a:pt x="12412" y="15885"/>
                    <a:pt x="12412" y="15885"/>
                    <a:pt x="12412" y="15885"/>
                  </a:cubicBezTo>
                  <a:cubicBezTo>
                    <a:pt x="12891" y="15771"/>
                    <a:pt x="13212" y="15657"/>
                    <a:pt x="13532" y="15542"/>
                  </a:cubicBezTo>
                  <a:cubicBezTo>
                    <a:pt x="13691" y="15542"/>
                    <a:pt x="13691" y="15542"/>
                    <a:pt x="13691" y="15542"/>
                  </a:cubicBezTo>
                  <a:cubicBezTo>
                    <a:pt x="20572" y="12228"/>
                    <a:pt x="20572" y="12228"/>
                    <a:pt x="20572" y="12228"/>
                  </a:cubicBezTo>
                  <a:cubicBezTo>
                    <a:pt x="19772" y="11428"/>
                    <a:pt x="19772" y="11428"/>
                    <a:pt x="19772" y="11428"/>
                  </a:cubicBezTo>
                  <a:cubicBezTo>
                    <a:pt x="12732" y="14742"/>
                    <a:pt x="12732" y="14742"/>
                    <a:pt x="12732" y="14742"/>
                  </a:cubicBezTo>
                  <a:cubicBezTo>
                    <a:pt x="12891" y="14742"/>
                    <a:pt x="12891" y="14742"/>
                    <a:pt x="12891" y="14742"/>
                  </a:cubicBezTo>
                  <a:cubicBezTo>
                    <a:pt x="8572" y="15199"/>
                    <a:pt x="4411" y="13942"/>
                    <a:pt x="2651" y="11314"/>
                  </a:cubicBezTo>
                  <a:cubicBezTo>
                    <a:pt x="1051" y="8914"/>
                    <a:pt x="2012" y="6057"/>
                    <a:pt x="4732" y="4000"/>
                  </a:cubicBezTo>
                  <a:cubicBezTo>
                    <a:pt x="12252" y="11885"/>
                    <a:pt x="12252" y="11885"/>
                    <a:pt x="12252" y="11885"/>
                  </a:cubicBezTo>
                  <a:cubicBezTo>
                    <a:pt x="15611" y="10171"/>
                    <a:pt x="15611" y="10171"/>
                    <a:pt x="15611" y="10171"/>
                  </a:cubicBezTo>
                  <a:cubicBezTo>
                    <a:pt x="6011" y="800"/>
                    <a:pt x="6011" y="800"/>
                    <a:pt x="6011" y="800"/>
                  </a:cubicBezTo>
                  <a:cubicBezTo>
                    <a:pt x="5532" y="1028"/>
                    <a:pt x="5532" y="1028"/>
                    <a:pt x="5532" y="1028"/>
                  </a:cubicBezTo>
                  <a:cubicBezTo>
                    <a:pt x="4411" y="0"/>
                    <a:pt x="4411" y="0"/>
                    <a:pt x="4411" y="0"/>
                  </a:cubicBezTo>
                  <a:cubicBezTo>
                    <a:pt x="2651" y="914"/>
                    <a:pt x="2651" y="914"/>
                    <a:pt x="2651" y="914"/>
                  </a:cubicBezTo>
                  <a:cubicBezTo>
                    <a:pt x="3612" y="1942"/>
                    <a:pt x="3612" y="1942"/>
                    <a:pt x="3612" y="1942"/>
                  </a:cubicBezTo>
                  <a:cubicBezTo>
                    <a:pt x="3132" y="2171"/>
                    <a:pt x="3132" y="2171"/>
                    <a:pt x="3132" y="2171"/>
                  </a:cubicBezTo>
                  <a:cubicBezTo>
                    <a:pt x="3771" y="2971"/>
                    <a:pt x="3771" y="2971"/>
                    <a:pt x="3771" y="2971"/>
                  </a:cubicBezTo>
                  <a:cubicBezTo>
                    <a:pt x="251" y="5257"/>
                    <a:pt x="-1028" y="8800"/>
                    <a:pt x="891" y="11885"/>
                  </a:cubicBezTo>
                  <a:cubicBezTo>
                    <a:pt x="2651" y="14514"/>
                    <a:pt x="7772" y="16114"/>
                    <a:pt x="11451" y="15885"/>
                  </a:cubicBezTo>
                  <a:cubicBezTo>
                    <a:pt x="11451" y="16457"/>
                    <a:pt x="11451" y="16457"/>
                    <a:pt x="11451" y="16457"/>
                  </a:cubicBezTo>
                  <a:cubicBezTo>
                    <a:pt x="10492" y="16685"/>
                    <a:pt x="9852" y="17257"/>
                    <a:pt x="9852" y="17942"/>
                  </a:cubicBezTo>
                  <a:cubicBezTo>
                    <a:pt x="9852" y="18742"/>
                    <a:pt x="9852" y="18742"/>
                    <a:pt x="9852" y="18742"/>
                  </a:cubicBezTo>
                  <a:cubicBezTo>
                    <a:pt x="6971" y="18742"/>
                    <a:pt x="6971" y="18742"/>
                    <a:pt x="6971" y="18742"/>
                  </a:cubicBezTo>
                  <a:cubicBezTo>
                    <a:pt x="5851" y="18742"/>
                    <a:pt x="5051" y="19428"/>
                    <a:pt x="5051" y="20228"/>
                  </a:cubicBezTo>
                  <a:cubicBezTo>
                    <a:pt x="5051" y="20914"/>
                    <a:pt x="5851" y="21599"/>
                    <a:pt x="6971" y="21599"/>
                  </a:cubicBezTo>
                  <a:cubicBezTo>
                    <a:pt x="16892" y="21599"/>
                    <a:pt x="16892" y="21599"/>
                    <a:pt x="16892" y="21599"/>
                  </a:cubicBezTo>
                  <a:cubicBezTo>
                    <a:pt x="18012" y="21599"/>
                    <a:pt x="18812" y="20914"/>
                    <a:pt x="18812" y="20228"/>
                  </a:cubicBezTo>
                  <a:cubicBezTo>
                    <a:pt x="18812" y="19428"/>
                    <a:pt x="18012" y="18742"/>
                    <a:pt x="16892" y="18742"/>
                  </a:cubicBez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501" name="Group 21"/>
          <p:cNvGrpSpPr>
            <a:grpSpLocks/>
          </p:cNvGrpSpPr>
          <p:nvPr/>
        </p:nvGrpSpPr>
        <p:grpSpPr bwMode="auto">
          <a:xfrm>
            <a:off x="9427354" y="4256995"/>
            <a:ext cx="747820" cy="747820"/>
            <a:chOff x="-1" y="-1"/>
            <a:chExt cx="530228" cy="530228"/>
          </a:xfrm>
        </p:grpSpPr>
        <p:sp>
          <p:nvSpPr>
            <p:cNvPr id="3" name="AutoShape 22"/>
            <p:cNvSpPr>
              <a:spLocks/>
            </p:cNvSpPr>
            <p:nvPr/>
          </p:nvSpPr>
          <p:spPr bwMode="auto">
            <a:xfrm>
              <a:off x="-1" y="-1"/>
              <a:ext cx="530228" cy="5302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3" name="AutoShape 23"/>
            <p:cNvSpPr>
              <a:spLocks/>
            </p:cNvSpPr>
            <p:nvPr/>
          </p:nvSpPr>
          <p:spPr bwMode="auto">
            <a:xfrm>
              <a:off x="147196" y="125037"/>
              <a:ext cx="379865" cy="40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9079"/>
                  </a:moveTo>
                  <a:cubicBezTo>
                    <a:pt x="12735" y="0"/>
                    <a:pt x="12735" y="0"/>
                    <a:pt x="12735" y="0"/>
                  </a:cubicBezTo>
                  <a:cubicBezTo>
                    <a:pt x="8049" y="286"/>
                    <a:pt x="8049" y="286"/>
                    <a:pt x="8049" y="286"/>
                  </a:cubicBezTo>
                  <a:cubicBezTo>
                    <a:pt x="203" y="286"/>
                    <a:pt x="203" y="286"/>
                    <a:pt x="203" y="286"/>
                  </a:cubicBezTo>
                  <a:cubicBezTo>
                    <a:pt x="407" y="8123"/>
                    <a:pt x="407" y="8123"/>
                    <a:pt x="407" y="8123"/>
                  </a:cubicBezTo>
                  <a:cubicBezTo>
                    <a:pt x="0" y="14623"/>
                    <a:pt x="0" y="14623"/>
                    <a:pt x="0" y="14623"/>
                  </a:cubicBezTo>
                  <a:cubicBezTo>
                    <a:pt x="6724" y="21599"/>
                    <a:pt x="6724" y="21599"/>
                    <a:pt x="6724" y="21599"/>
                  </a:cubicBezTo>
                  <a:cubicBezTo>
                    <a:pt x="14366" y="21504"/>
                    <a:pt x="20683" y="16056"/>
                    <a:pt x="21600" y="9079"/>
                  </a:cubicBezTo>
                  <a:close/>
                </a:path>
              </a:pathLst>
            </a:custGeom>
            <a:solidFill>
              <a:schemeClr val="accent4">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4" name="AutoShape 24"/>
            <p:cNvSpPr>
              <a:spLocks/>
            </p:cNvSpPr>
            <p:nvPr/>
          </p:nvSpPr>
          <p:spPr bwMode="auto">
            <a:xfrm>
              <a:off x="147196" y="125037"/>
              <a:ext cx="234250" cy="281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04" y="0"/>
                  </a:moveTo>
                  <a:cubicBezTo>
                    <a:pt x="1163" y="275"/>
                    <a:pt x="1163" y="275"/>
                    <a:pt x="1163" y="275"/>
                  </a:cubicBezTo>
                  <a:cubicBezTo>
                    <a:pt x="498" y="275"/>
                    <a:pt x="0" y="687"/>
                    <a:pt x="0" y="1238"/>
                  </a:cubicBezTo>
                  <a:cubicBezTo>
                    <a:pt x="166" y="20499"/>
                    <a:pt x="166" y="20499"/>
                    <a:pt x="166" y="20499"/>
                  </a:cubicBezTo>
                  <a:cubicBezTo>
                    <a:pt x="166" y="21049"/>
                    <a:pt x="830" y="21599"/>
                    <a:pt x="1495" y="21599"/>
                  </a:cubicBezTo>
                  <a:cubicBezTo>
                    <a:pt x="20270" y="21324"/>
                    <a:pt x="20270" y="21324"/>
                    <a:pt x="20270" y="21324"/>
                  </a:cubicBezTo>
                  <a:cubicBezTo>
                    <a:pt x="21101" y="21324"/>
                    <a:pt x="21600" y="20912"/>
                    <a:pt x="21600" y="20361"/>
                  </a:cubicBezTo>
                  <a:cubicBezTo>
                    <a:pt x="21267" y="1100"/>
                    <a:pt x="21267" y="1100"/>
                    <a:pt x="21267" y="1100"/>
                  </a:cubicBezTo>
                  <a:cubicBezTo>
                    <a:pt x="21267" y="550"/>
                    <a:pt x="20769" y="0"/>
                    <a:pt x="20104" y="0"/>
                  </a:cubicBezTo>
                  <a:close/>
                  <a:moveTo>
                    <a:pt x="4486" y="18298"/>
                  </a:moveTo>
                  <a:cubicBezTo>
                    <a:pt x="3655" y="18298"/>
                    <a:pt x="2990" y="17885"/>
                    <a:pt x="2990" y="17197"/>
                  </a:cubicBezTo>
                  <a:cubicBezTo>
                    <a:pt x="2990" y="16509"/>
                    <a:pt x="3655" y="16096"/>
                    <a:pt x="4319" y="16096"/>
                  </a:cubicBezTo>
                  <a:cubicBezTo>
                    <a:pt x="5150" y="16096"/>
                    <a:pt x="5815" y="16509"/>
                    <a:pt x="5815" y="17197"/>
                  </a:cubicBezTo>
                  <a:cubicBezTo>
                    <a:pt x="5815" y="17747"/>
                    <a:pt x="5150" y="18298"/>
                    <a:pt x="4486" y="18298"/>
                  </a:cubicBezTo>
                  <a:close/>
                  <a:moveTo>
                    <a:pt x="4319" y="14721"/>
                  </a:moveTo>
                  <a:cubicBezTo>
                    <a:pt x="3655" y="14721"/>
                    <a:pt x="2990" y="14308"/>
                    <a:pt x="2990" y="13620"/>
                  </a:cubicBezTo>
                  <a:cubicBezTo>
                    <a:pt x="2990" y="13070"/>
                    <a:pt x="3489" y="12519"/>
                    <a:pt x="4319" y="12519"/>
                  </a:cubicBezTo>
                  <a:cubicBezTo>
                    <a:pt x="5150" y="12519"/>
                    <a:pt x="5649" y="12932"/>
                    <a:pt x="5649" y="13620"/>
                  </a:cubicBezTo>
                  <a:cubicBezTo>
                    <a:pt x="5649" y="14308"/>
                    <a:pt x="5150" y="14721"/>
                    <a:pt x="4319" y="14721"/>
                  </a:cubicBezTo>
                  <a:close/>
                  <a:moveTo>
                    <a:pt x="4319" y="11281"/>
                  </a:moveTo>
                  <a:cubicBezTo>
                    <a:pt x="3489" y="11281"/>
                    <a:pt x="2990" y="10731"/>
                    <a:pt x="2990" y="10043"/>
                  </a:cubicBezTo>
                  <a:cubicBezTo>
                    <a:pt x="2824" y="9492"/>
                    <a:pt x="3489" y="8942"/>
                    <a:pt x="4319" y="8942"/>
                  </a:cubicBezTo>
                  <a:cubicBezTo>
                    <a:pt x="4984" y="8942"/>
                    <a:pt x="5649" y="9492"/>
                    <a:pt x="5649" y="10043"/>
                  </a:cubicBezTo>
                  <a:cubicBezTo>
                    <a:pt x="5649" y="10731"/>
                    <a:pt x="4984" y="11281"/>
                    <a:pt x="4319" y="11281"/>
                  </a:cubicBezTo>
                  <a:close/>
                  <a:moveTo>
                    <a:pt x="8640" y="18298"/>
                  </a:moveTo>
                  <a:cubicBezTo>
                    <a:pt x="7975" y="18298"/>
                    <a:pt x="7310" y="17747"/>
                    <a:pt x="7310" y="17197"/>
                  </a:cubicBezTo>
                  <a:cubicBezTo>
                    <a:pt x="7310" y="16509"/>
                    <a:pt x="7975" y="15959"/>
                    <a:pt x="8640" y="15959"/>
                  </a:cubicBezTo>
                  <a:cubicBezTo>
                    <a:pt x="9470" y="15959"/>
                    <a:pt x="9969" y="16509"/>
                    <a:pt x="9969" y="17197"/>
                  </a:cubicBezTo>
                  <a:cubicBezTo>
                    <a:pt x="10135" y="17747"/>
                    <a:pt x="9470" y="18298"/>
                    <a:pt x="8640" y="18298"/>
                  </a:cubicBezTo>
                  <a:close/>
                  <a:moveTo>
                    <a:pt x="8640" y="14721"/>
                  </a:moveTo>
                  <a:cubicBezTo>
                    <a:pt x="7809" y="14721"/>
                    <a:pt x="7310" y="14170"/>
                    <a:pt x="7310" y="13620"/>
                  </a:cubicBezTo>
                  <a:cubicBezTo>
                    <a:pt x="7310" y="12932"/>
                    <a:pt x="7809" y="12519"/>
                    <a:pt x="8640" y="12519"/>
                  </a:cubicBezTo>
                  <a:cubicBezTo>
                    <a:pt x="9304" y="12519"/>
                    <a:pt x="9969" y="12932"/>
                    <a:pt x="9969" y="13620"/>
                  </a:cubicBezTo>
                  <a:cubicBezTo>
                    <a:pt x="9969" y="14170"/>
                    <a:pt x="9470" y="14721"/>
                    <a:pt x="8640" y="14721"/>
                  </a:cubicBezTo>
                  <a:close/>
                  <a:moveTo>
                    <a:pt x="8640" y="11143"/>
                  </a:moveTo>
                  <a:cubicBezTo>
                    <a:pt x="7809" y="11143"/>
                    <a:pt x="7144" y="10731"/>
                    <a:pt x="7144" y="10043"/>
                  </a:cubicBezTo>
                  <a:cubicBezTo>
                    <a:pt x="7144" y="9492"/>
                    <a:pt x="7809" y="8942"/>
                    <a:pt x="8640" y="8942"/>
                  </a:cubicBezTo>
                  <a:cubicBezTo>
                    <a:pt x="9304" y="8942"/>
                    <a:pt x="9969" y="9355"/>
                    <a:pt x="9969" y="10043"/>
                  </a:cubicBezTo>
                  <a:cubicBezTo>
                    <a:pt x="9969" y="10593"/>
                    <a:pt x="9304" y="11143"/>
                    <a:pt x="8640" y="11143"/>
                  </a:cubicBezTo>
                  <a:close/>
                  <a:moveTo>
                    <a:pt x="12960" y="18298"/>
                  </a:moveTo>
                  <a:cubicBezTo>
                    <a:pt x="12295" y="18298"/>
                    <a:pt x="11630" y="17747"/>
                    <a:pt x="11630" y="17059"/>
                  </a:cubicBezTo>
                  <a:cubicBezTo>
                    <a:pt x="11630" y="16509"/>
                    <a:pt x="12129" y="15959"/>
                    <a:pt x="12960" y="15959"/>
                  </a:cubicBezTo>
                  <a:cubicBezTo>
                    <a:pt x="13790" y="15959"/>
                    <a:pt x="14289" y="16509"/>
                    <a:pt x="14289" y="17059"/>
                  </a:cubicBezTo>
                  <a:cubicBezTo>
                    <a:pt x="14289" y="17747"/>
                    <a:pt x="13790" y="18298"/>
                    <a:pt x="12960" y="18298"/>
                  </a:cubicBezTo>
                  <a:close/>
                  <a:moveTo>
                    <a:pt x="12960" y="14721"/>
                  </a:moveTo>
                  <a:cubicBezTo>
                    <a:pt x="12129" y="14721"/>
                    <a:pt x="11630" y="14170"/>
                    <a:pt x="11464" y="13620"/>
                  </a:cubicBezTo>
                  <a:cubicBezTo>
                    <a:pt x="11464" y="12932"/>
                    <a:pt x="12129" y="12382"/>
                    <a:pt x="12960" y="12382"/>
                  </a:cubicBezTo>
                  <a:cubicBezTo>
                    <a:pt x="13624" y="12382"/>
                    <a:pt x="14289" y="12932"/>
                    <a:pt x="14289" y="13482"/>
                  </a:cubicBezTo>
                  <a:cubicBezTo>
                    <a:pt x="14289" y="14170"/>
                    <a:pt x="13624" y="14721"/>
                    <a:pt x="12960" y="14721"/>
                  </a:cubicBezTo>
                  <a:close/>
                  <a:moveTo>
                    <a:pt x="12960" y="11143"/>
                  </a:moveTo>
                  <a:cubicBezTo>
                    <a:pt x="12129" y="11143"/>
                    <a:pt x="11464" y="10593"/>
                    <a:pt x="11464" y="10043"/>
                  </a:cubicBezTo>
                  <a:cubicBezTo>
                    <a:pt x="11464" y="9355"/>
                    <a:pt x="12129" y="8942"/>
                    <a:pt x="12793" y="8805"/>
                  </a:cubicBezTo>
                  <a:cubicBezTo>
                    <a:pt x="13624" y="8805"/>
                    <a:pt x="14289" y="9355"/>
                    <a:pt x="14289" y="10043"/>
                  </a:cubicBezTo>
                  <a:cubicBezTo>
                    <a:pt x="14289" y="10593"/>
                    <a:pt x="13624" y="11143"/>
                    <a:pt x="12960" y="11143"/>
                  </a:cubicBezTo>
                  <a:close/>
                  <a:moveTo>
                    <a:pt x="18775" y="17059"/>
                  </a:moveTo>
                  <a:cubicBezTo>
                    <a:pt x="18775" y="17747"/>
                    <a:pt x="18110" y="18298"/>
                    <a:pt x="17280" y="18298"/>
                  </a:cubicBezTo>
                  <a:cubicBezTo>
                    <a:pt x="16449" y="18298"/>
                    <a:pt x="15784" y="17747"/>
                    <a:pt x="15784" y="17059"/>
                  </a:cubicBezTo>
                  <a:cubicBezTo>
                    <a:pt x="15784" y="13620"/>
                    <a:pt x="15784" y="13620"/>
                    <a:pt x="15784" y="13620"/>
                  </a:cubicBezTo>
                  <a:cubicBezTo>
                    <a:pt x="15784" y="12932"/>
                    <a:pt x="16449" y="12382"/>
                    <a:pt x="17113" y="12382"/>
                  </a:cubicBezTo>
                  <a:cubicBezTo>
                    <a:pt x="17944" y="12382"/>
                    <a:pt x="18609" y="12932"/>
                    <a:pt x="18609" y="13620"/>
                  </a:cubicBezTo>
                  <a:lnTo>
                    <a:pt x="18775" y="17059"/>
                  </a:lnTo>
                  <a:close/>
                  <a:moveTo>
                    <a:pt x="15784" y="10043"/>
                  </a:moveTo>
                  <a:cubicBezTo>
                    <a:pt x="15784" y="9355"/>
                    <a:pt x="16449" y="8805"/>
                    <a:pt x="17113" y="8805"/>
                  </a:cubicBezTo>
                  <a:cubicBezTo>
                    <a:pt x="17944" y="8805"/>
                    <a:pt x="18609" y="9355"/>
                    <a:pt x="18609" y="9905"/>
                  </a:cubicBezTo>
                  <a:cubicBezTo>
                    <a:pt x="18609" y="10593"/>
                    <a:pt x="17944" y="11143"/>
                    <a:pt x="17113" y="11143"/>
                  </a:cubicBezTo>
                  <a:cubicBezTo>
                    <a:pt x="16449" y="11143"/>
                    <a:pt x="15784" y="10593"/>
                    <a:pt x="15784" y="10043"/>
                  </a:cubicBezTo>
                  <a:close/>
                  <a:moveTo>
                    <a:pt x="16615" y="6053"/>
                  </a:moveTo>
                  <a:cubicBezTo>
                    <a:pt x="4818" y="6191"/>
                    <a:pt x="4818" y="6191"/>
                    <a:pt x="4818" y="6191"/>
                  </a:cubicBezTo>
                  <a:cubicBezTo>
                    <a:pt x="3323" y="6191"/>
                    <a:pt x="2326" y="5228"/>
                    <a:pt x="2326" y="4127"/>
                  </a:cubicBezTo>
                  <a:cubicBezTo>
                    <a:pt x="2326" y="3026"/>
                    <a:pt x="3323" y="2201"/>
                    <a:pt x="4652" y="2201"/>
                  </a:cubicBezTo>
                  <a:cubicBezTo>
                    <a:pt x="16615" y="2063"/>
                    <a:pt x="16615" y="2063"/>
                    <a:pt x="16615" y="2063"/>
                  </a:cubicBezTo>
                  <a:cubicBezTo>
                    <a:pt x="17944" y="2063"/>
                    <a:pt x="19107" y="2889"/>
                    <a:pt x="19107" y="3989"/>
                  </a:cubicBezTo>
                  <a:cubicBezTo>
                    <a:pt x="19107" y="5090"/>
                    <a:pt x="17944" y="6053"/>
                    <a:pt x="16615" y="6053"/>
                  </a:cubicBezTo>
                  <a:close/>
                </a:path>
              </a:pathLst>
            </a:custGeom>
            <a:solidFill>
              <a:srgbClr val="E9E9E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505" name="Group 25"/>
          <p:cNvGrpSpPr>
            <a:grpSpLocks/>
          </p:cNvGrpSpPr>
          <p:nvPr/>
        </p:nvGrpSpPr>
        <p:grpSpPr bwMode="auto">
          <a:xfrm>
            <a:off x="4514063" y="1732264"/>
            <a:ext cx="3515872" cy="4562820"/>
            <a:chOff x="-1" y="0"/>
            <a:chExt cx="2500315" cy="3244407"/>
          </a:xfrm>
        </p:grpSpPr>
        <p:grpSp>
          <p:nvGrpSpPr>
            <p:cNvPr id="20502" name="Group 27"/>
            <p:cNvGrpSpPr>
              <a:grpSpLocks/>
            </p:cNvGrpSpPr>
            <p:nvPr/>
          </p:nvGrpSpPr>
          <p:grpSpPr bwMode="auto">
            <a:xfrm>
              <a:off x="-1" y="0"/>
              <a:ext cx="2500315" cy="3244407"/>
              <a:chOff x="-1" y="0"/>
              <a:chExt cx="2500315" cy="3244407"/>
            </a:xfrm>
          </p:grpSpPr>
          <p:sp>
            <p:nvSpPr>
              <p:cNvPr id="20508" name="AutoShape 28"/>
              <p:cNvSpPr>
                <a:spLocks/>
              </p:cNvSpPr>
              <p:nvPr/>
            </p:nvSpPr>
            <p:spPr bwMode="auto">
              <a:xfrm>
                <a:off x="-1" y="0"/>
                <a:ext cx="2500315" cy="3244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92" y="0"/>
                    </a:moveTo>
                    <a:cubicBezTo>
                      <a:pt x="1107" y="0"/>
                      <a:pt x="1107" y="0"/>
                      <a:pt x="1107" y="0"/>
                    </a:cubicBezTo>
                    <a:cubicBezTo>
                      <a:pt x="494" y="0"/>
                      <a:pt x="0" y="380"/>
                      <a:pt x="0" y="852"/>
                    </a:cubicBezTo>
                    <a:cubicBezTo>
                      <a:pt x="0" y="20747"/>
                      <a:pt x="0" y="20747"/>
                      <a:pt x="0" y="20747"/>
                    </a:cubicBezTo>
                    <a:cubicBezTo>
                      <a:pt x="0" y="21219"/>
                      <a:pt x="494" y="21600"/>
                      <a:pt x="1107" y="21600"/>
                    </a:cubicBezTo>
                    <a:cubicBezTo>
                      <a:pt x="20492" y="21600"/>
                      <a:pt x="20492" y="21600"/>
                      <a:pt x="20492" y="21600"/>
                    </a:cubicBezTo>
                    <a:cubicBezTo>
                      <a:pt x="21105" y="21600"/>
                      <a:pt x="21599" y="21219"/>
                      <a:pt x="21599" y="20747"/>
                    </a:cubicBezTo>
                    <a:cubicBezTo>
                      <a:pt x="21599" y="852"/>
                      <a:pt x="21599" y="852"/>
                      <a:pt x="21599" y="852"/>
                    </a:cubicBezTo>
                    <a:cubicBezTo>
                      <a:pt x="21599" y="380"/>
                      <a:pt x="21105" y="0"/>
                      <a:pt x="20492" y="0"/>
                    </a:cubicBezTo>
                    <a:close/>
                    <a:moveTo>
                      <a:pt x="19521" y="19697"/>
                    </a:moveTo>
                    <a:cubicBezTo>
                      <a:pt x="2129" y="19697"/>
                      <a:pt x="2129" y="19697"/>
                      <a:pt x="2129" y="19697"/>
                    </a:cubicBezTo>
                    <a:cubicBezTo>
                      <a:pt x="2129" y="1837"/>
                      <a:pt x="2129" y="1837"/>
                      <a:pt x="2129" y="1837"/>
                    </a:cubicBezTo>
                    <a:cubicBezTo>
                      <a:pt x="19521" y="1837"/>
                      <a:pt x="19521" y="1837"/>
                      <a:pt x="19521" y="1837"/>
                    </a:cubicBezTo>
                    <a:lnTo>
                      <a:pt x="19521" y="19697"/>
                    </a:ln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9" name="AutoShape 29"/>
              <p:cNvSpPr>
                <a:spLocks/>
              </p:cNvSpPr>
              <p:nvPr/>
            </p:nvSpPr>
            <p:spPr bwMode="auto">
              <a:xfrm>
                <a:off x="1174750" y="3017426"/>
                <a:ext cx="177800" cy="1761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10" name="AutoShape 30"/>
              <p:cNvSpPr>
                <a:spLocks/>
              </p:cNvSpPr>
              <p:nvPr/>
            </p:nvSpPr>
            <p:spPr bwMode="auto">
              <a:xfrm>
                <a:off x="1228725" y="109523"/>
                <a:ext cx="49213" cy="4920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20511" name="AutoShape 31"/>
            <p:cNvSpPr>
              <a:spLocks/>
            </p:cNvSpPr>
            <p:nvPr/>
          </p:nvSpPr>
          <p:spPr bwMode="auto">
            <a:xfrm rot="10800000">
              <a:off x="1049338" y="11111"/>
              <a:ext cx="1435101" cy="2315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0" y="0"/>
                  </a:lnTo>
                  <a:lnTo>
                    <a:pt x="21599" y="21599"/>
                  </a:lnTo>
                  <a:close/>
                </a:path>
              </a:pathLst>
            </a:custGeom>
            <a:solidFill>
              <a:srgbClr val="F2F2F2">
                <a:alpha val="20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4" name="矩形 3"/>
          <p:cNvSpPr/>
          <p:nvPr/>
        </p:nvSpPr>
        <p:spPr>
          <a:xfrm>
            <a:off x="4845199" y="2093896"/>
            <a:ext cx="2880320" cy="381053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512" name="Group 32"/>
          <p:cNvGrpSpPr>
            <a:grpSpLocks/>
          </p:cNvGrpSpPr>
          <p:nvPr/>
        </p:nvGrpSpPr>
        <p:grpSpPr bwMode="auto">
          <a:xfrm>
            <a:off x="5043119" y="5116430"/>
            <a:ext cx="1073735" cy="2116220"/>
            <a:chOff x="0" y="0"/>
            <a:chExt cx="762745" cy="1504951"/>
          </a:xfrm>
          <a:solidFill>
            <a:schemeClr val="bg1">
              <a:lumMod val="75000"/>
            </a:schemeClr>
          </a:solidFill>
        </p:grpSpPr>
        <p:sp>
          <p:nvSpPr>
            <p:cNvPr id="20513" name="AutoShape 33"/>
            <p:cNvSpPr>
              <a:spLocks/>
            </p:cNvSpPr>
            <p:nvPr/>
          </p:nvSpPr>
          <p:spPr bwMode="auto">
            <a:xfrm>
              <a:off x="0" y="0"/>
              <a:ext cx="762745" cy="1504951"/>
            </a:xfrm>
            <a:custGeom>
              <a:avLst/>
              <a:gdLst>
                <a:gd name="T0" fmla="+- 0 10879 158"/>
                <a:gd name="T1" fmla="*/ T0 w 21442"/>
                <a:gd name="T2" fmla="*/ 10800 h 21600"/>
                <a:gd name="T3" fmla="+- 0 10879 158"/>
                <a:gd name="T4" fmla="*/ T3 w 21442"/>
                <a:gd name="T5" fmla="*/ 10800 h 21600"/>
                <a:gd name="T6" fmla="+- 0 10879 158"/>
                <a:gd name="T7" fmla="*/ T6 w 21442"/>
                <a:gd name="T8" fmla="*/ 10800 h 21600"/>
                <a:gd name="T9" fmla="+- 0 10879 158"/>
                <a:gd name="T10" fmla="*/ T9 w 21442"/>
                <a:gd name="T11" fmla="*/ 10800 h 21600"/>
              </a:gdLst>
              <a:ahLst/>
              <a:cxnLst>
                <a:cxn ang="0">
                  <a:pos x="T1" y="T2"/>
                </a:cxn>
                <a:cxn ang="0">
                  <a:pos x="T4" y="T5"/>
                </a:cxn>
                <a:cxn ang="0">
                  <a:pos x="T7" y="T8"/>
                </a:cxn>
                <a:cxn ang="0">
                  <a:pos x="T10" y="T11"/>
                </a:cxn>
              </a:cxnLst>
              <a:rect l="0" t="0" r="r" b="b"/>
              <a:pathLst>
                <a:path w="21442" h="21600">
                  <a:moveTo>
                    <a:pt x="1659" y="11288"/>
                  </a:moveTo>
                  <a:cubicBezTo>
                    <a:pt x="1659" y="11288"/>
                    <a:pt x="1659" y="11288"/>
                    <a:pt x="1659" y="11288"/>
                  </a:cubicBezTo>
                  <a:cubicBezTo>
                    <a:pt x="2729" y="13025"/>
                    <a:pt x="2729" y="13025"/>
                    <a:pt x="2729" y="13025"/>
                  </a:cubicBezTo>
                  <a:cubicBezTo>
                    <a:pt x="4226" y="15250"/>
                    <a:pt x="6792" y="15901"/>
                    <a:pt x="8289" y="16118"/>
                  </a:cubicBezTo>
                  <a:cubicBezTo>
                    <a:pt x="7647" y="21600"/>
                    <a:pt x="7647" y="21600"/>
                    <a:pt x="7647" y="21600"/>
                  </a:cubicBezTo>
                  <a:cubicBezTo>
                    <a:pt x="18768" y="21600"/>
                    <a:pt x="18768" y="21600"/>
                    <a:pt x="18768" y="21600"/>
                  </a:cubicBezTo>
                  <a:cubicBezTo>
                    <a:pt x="17913" y="15901"/>
                    <a:pt x="17913" y="15901"/>
                    <a:pt x="17913" y="15901"/>
                  </a:cubicBezTo>
                  <a:cubicBezTo>
                    <a:pt x="19838" y="15413"/>
                    <a:pt x="21441" y="14110"/>
                    <a:pt x="21441" y="11234"/>
                  </a:cubicBezTo>
                  <a:cubicBezTo>
                    <a:pt x="21441" y="8194"/>
                    <a:pt x="21441" y="8194"/>
                    <a:pt x="21441" y="8194"/>
                  </a:cubicBezTo>
                  <a:cubicBezTo>
                    <a:pt x="21441" y="7597"/>
                    <a:pt x="20479" y="7109"/>
                    <a:pt x="19303" y="7109"/>
                  </a:cubicBezTo>
                  <a:cubicBezTo>
                    <a:pt x="19089" y="7109"/>
                    <a:pt x="19089" y="7109"/>
                    <a:pt x="19089" y="7109"/>
                  </a:cubicBezTo>
                  <a:cubicBezTo>
                    <a:pt x="18768" y="7109"/>
                    <a:pt x="18447" y="7218"/>
                    <a:pt x="18234" y="7380"/>
                  </a:cubicBezTo>
                  <a:cubicBezTo>
                    <a:pt x="18127" y="6892"/>
                    <a:pt x="17378" y="6566"/>
                    <a:pt x="16523" y="6566"/>
                  </a:cubicBezTo>
                  <a:cubicBezTo>
                    <a:pt x="15026" y="6566"/>
                    <a:pt x="15026" y="6566"/>
                    <a:pt x="15026" y="6566"/>
                  </a:cubicBezTo>
                  <a:cubicBezTo>
                    <a:pt x="14598" y="6566"/>
                    <a:pt x="14277" y="6675"/>
                    <a:pt x="14063" y="6838"/>
                  </a:cubicBezTo>
                  <a:cubicBezTo>
                    <a:pt x="13956" y="6512"/>
                    <a:pt x="13422" y="6241"/>
                    <a:pt x="12673" y="6241"/>
                  </a:cubicBezTo>
                  <a:cubicBezTo>
                    <a:pt x="10855" y="6241"/>
                    <a:pt x="10855" y="6241"/>
                    <a:pt x="10855" y="6241"/>
                  </a:cubicBezTo>
                  <a:cubicBezTo>
                    <a:pt x="10321" y="6241"/>
                    <a:pt x="10000" y="6404"/>
                    <a:pt x="9893" y="6621"/>
                  </a:cubicBezTo>
                  <a:cubicBezTo>
                    <a:pt x="9679" y="922"/>
                    <a:pt x="9679" y="922"/>
                    <a:pt x="9679" y="922"/>
                  </a:cubicBezTo>
                  <a:cubicBezTo>
                    <a:pt x="9679" y="434"/>
                    <a:pt x="9144" y="0"/>
                    <a:pt x="8075" y="0"/>
                  </a:cubicBezTo>
                  <a:cubicBezTo>
                    <a:pt x="7541" y="0"/>
                    <a:pt x="7541" y="0"/>
                    <a:pt x="7541" y="0"/>
                  </a:cubicBezTo>
                  <a:cubicBezTo>
                    <a:pt x="6578" y="0"/>
                    <a:pt x="5937" y="434"/>
                    <a:pt x="5937" y="922"/>
                  </a:cubicBezTo>
                  <a:cubicBezTo>
                    <a:pt x="5723" y="9877"/>
                    <a:pt x="5723" y="9877"/>
                    <a:pt x="5723" y="9877"/>
                  </a:cubicBezTo>
                  <a:cubicBezTo>
                    <a:pt x="5723" y="10800"/>
                    <a:pt x="5723" y="10800"/>
                    <a:pt x="5723" y="10800"/>
                  </a:cubicBezTo>
                  <a:cubicBezTo>
                    <a:pt x="4974" y="9660"/>
                    <a:pt x="4974" y="9660"/>
                    <a:pt x="4974" y="9660"/>
                  </a:cubicBezTo>
                  <a:cubicBezTo>
                    <a:pt x="4440" y="8846"/>
                    <a:pt x="2836" y="8249"/>
                    <a:pt x="1125" y="8249"/>
                  </a:cubicBezTo>
                  <a:cubicBezTo>
                    <a:pt x="804" y="8249"/>
                    <a:pt x="804" y="8249"/>
                    <a:pt x="804" y="8249"/>
                  </a:cubicBezTo>
                  <a:cubicBezTo>
                    <a:pt x="269" y="8249"/>
                    <a:pt x="-158" y="8520"/>
                    <a:pt x="55" y="8791"/>
                  </a:cubicBezTo>
                  <a:lnTo>
                    <a:pt x="1659" y="11288"/>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14" name="AutoShape 34"/>
            <p:cNvSpPr>
              <a:spLocks/>
            </p:cNvSpPr>
            <p:nvPr/>
          </p:nvSpPr>
          <p:spPr bwMode="auto">
            <a:xfrm>
              <a:off x="237862" y="19050"/>
              <a:ext cx="84044"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9503"/>
                    <a:pt x="21600" y="9503"/>
                    <a:pt x="21600" y="9503"/>
                  </a:cubicBezTo>
                  <a:cubicBezTo>
                    <a:pt x="21600" y="4320"/>
                    <a:pt x="17672" y="0"/>
                    <a:pt x="11781" y="0"/>
                  </a:cubicBezTo>
                  <a:cubicBezTo>
                    <a:pt x="8836" y="0"/>
                    <a:pt x="8836" y="0"/>
                    <a:pt x="8836" y="0"/>
                  </a:cubicBezTo>
                  <a:cubicBezTo>
                    <a:pt x="2945" y="0"/>
                    <a:pt x="0" y="4320"/>
                    <a:pt x="0" y="9503"/>
                  </a:cubicBezTo>
                  <a:cubicBezTo>
                    <a:pt x="0" y="21600"/>
                    <a:pt x="0" y="21600"/>
                    <a:pt x="0" y="21600"/>
                  </a:cubicBezTo>
                  <a:lnTo>
                    <a:pt x="21600" y="21600"/>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46" name="TextBox 16"/>
          <p:cNvSpPr txBox="1"/>
          <p:nvPr/>
        </p:nvSpPr>
        <p:spPr>
          <a:xfrm>
            <a:off x="2019997" y="999488"/>
            <a:ext cx="5539978" cy="553998"/>
          </a:xfrm>
          <a:prstGeom prst="rect">
            <a:avLst/>
          </a:prstGeom>
          <a:noFill/>
        </p:spPr>
        <p:txBody>
          <a:bodyPr wrap="none" lIns="0" tIns="0" rIns="0" bIns="0" rtlCol="0">
            <a:spAutoFit/>
          </a:bodyPr>
          <a:lstStyle/>
          <a:p>
            <a:r>
              <a:rPr lang="zh-CN" altLang="zh-CN" dirty="0"/>
              <a:t>目的：通过关键字搜索商品，下滑直接浏览全部商品。</a:t>
            </a:r>
          </a:p>
          <a:p>
            <a:r>
              <a:rPr lang="zh-CN" altLang="zh-CN" dirty="0"/>
              <a:t>特点：方便用户查询所需商品，直观展示全部商品。</a:t>
            </a:r>
          </a:p>
        </p:txBody>
      </p:sp>
      <p:sp>
        <p:nvSpPr>
          <p:cNvPr id="48" name="TextBox 16"/>
          <p:cNvSpPr txBox="1"/>
          <p:nvPr/>
        </p:nvSpPr>
        <p:spPr>
          <a:xfrm>
            <a:off x="8857420" y="3099353"/>
            <a:ext cx="3696525" cy="276999"/>
          </a:xfrm>
          <a:prstGeom prst="rect">
            <a:avLst/>
          </a:prstGeom>
          <a:noFill/>
        </p:spPr>
        <p:txBody>
          <a:bodyPr wrap="none" lIns="0" tIns="0" rIns="0" bIns="0" rtlCol="0">
            <a:spAutoFit/>
          </a:bodyPr>
          <a:lstStyle/>
          <a:p>
            <a:r>
              <a:rPr lang="zh-CN" altLang="zh-CN" dirty="0"/>
              <a:t>精度：输入的关键字不能超过</a:t>
            </a:r>
            <a:r>
              <a:rPr lang="en-US" altLang="zh-CN" dirty="0"/>
              <a:t>10</a:t>
            </a:r>
            <a:r>
              <a:rPr lang="zh-CN" altLang="zh-CN" dirty="0"/>
              <a:t>字；</a:t>
            </a:r>
          </a:p>
        </p:txBody>
      </p:sp>
      <p:sp>
        <p:nvSpPr>
          <p:cNvPr id="50" name="TextBox 16"/>
          <p:cNvSpPr txBox="1"/>
          <p:nvPr/>
        </p:nvSpPr>
        <p:spPr>
          <a:xfrm>
            <a:off x="236840" y="5381291"/>
            <a:ext cx="4385816" cy="553998"/>
          </a:xfrm>
          <a:prstGeom prst="rect">
            <a:avLst/>
          </a:prstGeom>
          <a:noFill/>
        </p:spPr>
        <p:txBody>
          <a:bodyPr wrap="none" lIns="0" tIns="0" rIns="0" bIns="0" rtlCol="0">
            <a:spAutoFit/>
          </a:bodyPr>
          <a:lstStyle/>
          <a:p>
            <a:r>
              <a:rPr lang="zh-CN" altLang="zh-CN" dirty="0"/>
              <a:t>灵活性：可以根据用户给出的不同关键字，</a:t>
            </a:r>
            <a:endParaRPr lang="en-US" altLang="zh-CN" dirty="0"/>
          </a:p>
          <a:p>
            <a:r>
              <a:rPr lang="zh-CN" altLang="zh-CN" dirty="0"/>
              <a:t>迅速查找包含该关键字的商品</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6"/>
          <p:cNvSpPr txBox="1"/>
          <p:nvPr/>
        </p:nvSpPr>
        <p:spPr>
          <a:xfrm>
            <a:off x="8775968" y="5277156"/>
            <a:ext cx="3693319" cy="553998"/>
          </a:xfrm>
          <a:prstGeom prst="rect">
            <a:avLst/>
          </a:prstGeom>
          <a:noFill/>
        </p:spPr>
        <p:txBody>
          <a:bodyPr wrap="none" lIns="0" tIns="0" rIns="0" bIns="0" rtlCol="0">
            <a:spAutoFit/>
          </a:bodyPr>
          <a:lstStyle/>
          <a:p>
            <a:r>
              <a:rPr lang="zh-CN" altLang="zh-CN" dirty="0"/>
              <a:t>时间特性要求：响应时间较为迅速，</a:t>
            </a:r>
            <a:endParaRPr lang="en-US" altLang="zh-CN" dirty="0"/>
          </a:p>
          <a:p>
            <a:r>
              <a:rPr lang="zh-CN" altLang="zh-CN" dirty="0"/>
              <a:t>满足用户需求；</a:t>
            </a:r>
          </a:p>
        </p:txBody>
      </p:sp>
      <p:sp>
        <p:nvSpPr>
          <p:cNvPr id="40" name="TextBox 8"/>
          <p:cNvSpPr txBox="1"/>
          <p:nvPr/>
        </p:nvSpPr>
        <p:spPr>
          <a:xfrm>
            <a:off x="864409" y="427186"/>
            <a:ext cx="2311176" cy="307777"/>
          </a:xfrm>
          <a:prstGeom prst="rect">
            <a:avLst/>
          </a:prstGeom>
          <a:noFill/>
        </p:spPr>
        <p:txBody>
          <a:bodyPr wrap="square" lIns="0" tIns="0" rIns="0" bIns="0" rtlCol="0" anchor="ctr">
            <a:spAutoFit/>
          </a:bodyPr>
          <a:lstStyle/>
          <a:p>
            <a:r>
              <a:rPr lang="en-US" altLang="zh-CN" sz="2000" b="1" dirty="0"/>
              <a:t>3.1</a:t>
            </a:r>
            <a:r>
              <a:rPr lang="zh-CN" altLang="zh-CN" sz="2000" b="1" dirty="0"/>
              <a:t>模块描述</a:t>
            </a:r>
            <a:endParaRPr lang="en-US" altLang="zh-CN" sz="2000" b="1" dirty="0"/>
          </a:p>
        </p:txBody>
      </p:sp>
      <p:sp>
        <p:nvSpPr>
          <p:cNvPr id="5" name="矩形 4">
            <a:extLst>
              <a:ext uri="{FF2B5EF4-FFF2-40B4-BE49-F238E27FC236}">
                <a16:creationId xmlns:a16="http://schemas.microsoft.com/office/drawing/2014/main" xmlns="" id="{650365DD-FD29-4BBF-9A3A-F2705573F66E}"/>
              </a:ext>
            </a:extLst>
          </p:cNvPr>
          <p:cNvSpPr/>
          <p:nvPr/>
        </p:nvSpPr>
        <p:spPr>
          <a:xfrm>
            <a:off x="771062" y="1886022"/>
            <a:ext cx="1021433" cy="560218"/>
          </a:xfrm>
          <a:prstGeom prst="rect">
            <a:avLst/>
          </a:prstGeom>
        </p:spPr>
        <p:txBody>
          <a:bodyPr wrap="none">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3.2</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功能</a:t>
            </a:r>
            <a:endParaRPr lang="zh-CN" altLang="zh-CN" sz="2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xmlns="" id="{DF0242CF-4ADB-40AC-A680-8B5C5678BB96}"/>
              </a:ext>
            </a:extLst>
          </p:cNvPr>
          <p:cNvSpPr/>
          <p:nvPr/>
        </p:nvSpPr>
        <p:spPr>
          <a:xfrm>
            <a:off x="470604" y="2730021"/>
            <a:ext cx="6429375" cy="646331"/>
          </a:xfrm>
          <a:prstGeom prst="rect">
            <a:avLst/>
          </a:prstGeom>
        </p:spPr>
        <p:txBody>
          <a:bodyPr>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关键字搜索功能；</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浏览全部商品。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xmlns="" id="{A59FEC6B-C530-4EDE-9FE5-C20AF7CF4BF9}"/>
              </a:ext>
            </a:extLst>
          </p:cNvPr>
          <p:cNvSpPr/>
          <p:nvPr/>
        </p:nvSpPr>
        <p:spPr>
          <a:xfrm>
            <a:off x="11109536" y="1528115"/>
            <a:ext cx="1021433" cy="560218"/>
          </a:xfrm>
          <a:prstGeom prst="rect">
            <a:avLst/>
          </a:prstGeom>
        </p:spPr>
        <p:txBody>
          <a:bodyPr wrap="none">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3.3</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性能</a:t>
            </a:r>
            <a:endParaRPr lang="zh-CN" altLang="zh-CN" sz="2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xmlns="" id="{B20EA67C-246C-4184-8568-8998898EA145}"/>
              </a:ext>
            </a:extLst>
          </p:cNvPr>
          <p:cNvCxnSpPr>
            <a:cxnSpLocks/>
            <a:stCxn id="20494" idx="0"/>
            <a:endCxn id="7" idx="1"/>
          </p:cNvCxnSpPr>
          <p:nvPr/>
        </p:nvCxnSpPr>
        <p:spPr>
          <a:xfrm flipV="1">
            <a:off x="2739384" y="1808224"/>
            <a:ext cx="8370152" cy="2785848"/>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xmlns="" id="{13E5BEF4-8E42-46A0-BC17-AC92BB236B18}"/>
              </a:ext>
            </a:extLst>
          </p:cNvPr>
          <p:cNvCxnSpPr>
            <a:cxnSpLocks/>
            <a:stCxn id="20497" idx="0"/>
            <a:endCxn id="7" idx="1"/>
          </p:cNvCxnSpPr>
          <p:nvPr/>
        </p:nvCxnSpPr>
        <p:spPr>
          <a:xfrm flipV="1">
            <a:off x="9867117" y="1808224"/>
            <a:ext cx="1242419" cy="633912"/>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xmlns="" id="{99AC6813-E9FF-4C5B-AA5F-91135086A666}"/>
              </a:ext>
            </a:extLst>
          </p:cNvPr>
          <p:cNvCxnSpPr>
            <a:cxnSpLocks/>
            <a:stCxn id="20503" idx="0"/>
            <a:endCxn id="7" idx="1"/>
          </p:cNvCxnSpPr>
          <p:nvPr/>
        </p:nvCxnSpPr>
        <p:spPr>
          <a:xfrm flipV="1">
            <a:off x="9902833" y="1808224"/>
            <a:ext cx="1206703" cy="29108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121149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1200"/>
                                  </p:stCondLst>
                                  <p:childTnLst>
                                    <p:set>
                                      <p:cBhvr>
                                        <p:cTn id="6" dur="1" fill="hold">
                                          <p:stCondLst>
                                            <p:cond delay="0"/>
                                          </p:stCondLst>
                                        </p:cTn>
                                        <p:tgtEl>
                                          <p:spTgt spid="20505"/>
                                        </p:tgtEl>
                                        <p:attrNameLst>
                                          <p:attrName>style.visibility</p:attrName>
                                        </p:attrNameLst>
                                      </p:cBhvr>
                                      <p:to>
                                        <p:strVal val="visible"/>
                                      </p:to>
                                    </p:set>
                                    <p:animEffect transition="in" filter="wipe(down)">
                                      <p:cBhvr>
                                        <p:cTn id="7" dur="500"/>
                                        <p:tgtEl>
                                          <p:spTgt spid="20505"/>
                                        </p:tgtEl>
                                      </p:cBhvr>
                                    </p:animEffect>
                                  </p:childTnLst>
                                </p:cTn>
                              </p:par>
                            </p:childTnLst>
                          </p:cTn>
                        </p:par>
                        <p:par>
                          <p:cTn id="8" fill="hold" nodeType="afterGroup">
                            <p:stCondLst>
                              <p:cond delay="17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2200"/>
                            </p:stCondLst>
                            <p:childTnLst>
                              <p:par>
                                <p:cTn id="13" presetID="2" presetClass="entr" presetSubtype="4" fill="hold" nodeType="afterEffect">
                                  <p:stCondLst>
                                    <p:cond delay="0"/>
                                  </p:stCondLst>
                                  <p:childTnLst>
                                    <p:set>
                                      <p:cBhvr>
                                        <p:cTn id="14" dur="1" fill="hold">
                                          <p:stCondLst>
                                            <p:cond delay="0"/>
                                          </p:stCondLst>
                                        </p:cTn>
                                        <p:tgtEl>
                                          <p:spTgt spid="20512"/>
                                        </p:tgtEl>
                                        <p:attrNameLst>
                                          <p:attrName>style.visibility</p:attrName>
                                        </p:attrNameLst>
                                      </p:cBhvr>
                                      <p:to>
                                        <p:strVal val="visible"/>
                                      </p:to>
                                    </p:set>
                                    <p:anim calcmode="lin" valueType="num">
                                      <p:cBhvr additive="base">
                                        <p:cTn id="15" dur="500" fill="hold"/>
                                        <p:tgtEl>
                                          <p:spTgt spid="20512"/>
                                        </p:tgtEl>
                                        <p:attrNameLst>
                                          <p:attrName>ppt_x</p:attrName>
                                        </p:attrNameLst>
                                      </p:cBhvr>
                                      <p:tavLst>
                                        <p:tav tm="0">
                                          <p:val>
                                            <p:strVal val="#ppt_x"/>
                                          </p:val>
                                        </p:tav>
                                        <p:tav tm="100000">
                                          <p:val>
                                            <p:strVal val="#ppt_x"/>
                                          </p:val>
                                        </p:tav>
                                      </p:tavLst>
                                    </p:anim>
                                    <p:anim calcmode="lin" valueType="num">
                                      <p:cBhvr additive="base">
                                        <p:cTn id="16" dur="500" fill="hold"/>
                                        <p:tgtEl>
                                          <p:spTgt spid="20512"/>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2700"/>
                            </p:stCondLst>
                            <p:childTnLst>
                              <p:par>
                                <p:cTn id="18" presetID="17" presetClass="entr" presetSubtype="1" fill="hold" grpId="0" nodeType="afterEffect">
                                  <p:stCondLst>
                                    <p:cond delay="0"/>
                                  </p:stCondLst>
                                  <p:iterate type="lt">
                                    <p:tmPct val="40000"/>
                                  </p:iterate>
                                  <p:childTnLst>
                                    <p:set>
                                      <p:cBhvr>
                                        <p:cTn id="19" dur="1" fill="hold">
                                          <p:stCondLst>
                                            <p:cond delay="0"/>
                                          </p:stCondLst>
                                        </p:cTn>
                                        <p:tgtEl>
                                          <p:spTgt spid="46"/>
                                        </p:tgtEl>
                                        <p:attrNameLst>
                                          <p:attrName>style.visibility</p:attrName>
                                        </p:attrNameLst>
                                      </p:cBhvr>
                                      <p:to>
                                        <p:strVal val="visible"/>
                                      </p:to>
                                    </p:set>
                                    <p:anim calcmode="lin" valueType="num">
                                      <p:cBhvr>
                                        <p:cTn id="20" dur="250" fill="hold"/>
                                        <p:tgtEl>
                                          <p:spTgt spid="46"/>
                                        </p:tgtEl>
                                        <p:attrNameLst>
                                          <p:attrName>ppt_x</p:attrName>
                                        </p:attrNameLst>
                                      </p:cBhvr>
                                      <p:tavLst>
                                        <p:tav tm="0">
                                          <p:val>
                                            <p:strVal val="#ppt_x"/>
                                          </p:val>
                                        </p:tav>
                                        <p:tav tm="100000">
                                          <p:val>
                                            <p:strVal val="#ppt_x"/>
                                          </p:val>
                                        </p:tav>
                                      </p:tavLst>
                                    </p:anim>
                                    <p:anim calcmode="lin" valueType="num">
                                      <p:cBhvr>
                                        <p:cTn id="21" dur="250" fill="hold"/>
                                        <p:tgtEl>
                                          <p:spTgt spid="46"/>
                                        </p:tgtEl>
                                        <p:attrNameLst>
                                          <p:attrName>ppt_y</p:attrName>
                                        </p:attrNameLst>
                                      </p:cBhvr>
                                      <p:tavLst>
                                        <p:tav tm="0">
                                          <p:val>
                                            <p:strVal val="#ppt_y-#ppt_h/2"/>
                                          </p:val>
                                        </p:tav>
                                        <p:tav tm="100000">
                                          <p:val>
                                            <p:strVal val="#ppt_y"/>
                                          </p:val>
                                        </p:tav>
                                      </p:tavLst>
                                    </p:anim>
                                    <p:anim calcmode="lin" valueType="num">
                                      <p:cBhvr>
                                        <p:cTn id="22" dur="250" fill="hold"/>
                                        <p:tgtEl>
                                          <p:spTgt spid="46"/>
                                        </p:tgtEl>
                                        <p:attrNameLst>
                                          <p:attrName>ppt_w</p:attrName>
                                        </p:attrNameLst>
                                      </p:cBhvr>
                                      <p:tavLst>
                                        <p:tav tm="0">
                                          <p:val>
                                            <p:strVal val="#ppt_w"/>
                                          </p:val>
                                        </p:tav>
                                        <p:tav tm="100000">
                                          <p:val>
                                            <p:strVal val="#ppt_w"/>
                                          </p:val>
                                        </p:tav>
                                      </p:tavLst>
                                    </p:anim>
                                    <p:anim calcmode="lin" valueType="num">
                                      <p:cBhvr>
                                        <p:cTn id="23" dur="250" fill="hold"/>
                                        <p:tgtEl>
                                          <p:spTgt spid="46"/>
                                        </p:tgtEl>
                                        <p:attrNameLst>
                                          <p:attrName>ppt_h</p:attrName>
                                        </p:attrNameLst>
                                      </p:cBhvr>
                                      <p:tavLst>
                                        <p:tav tm="0">
                                          <p:val>
                                            <p:fltVal val="0"/>
                                          </p:val>
                                        </p:tav>
                                        <p:tav tm="100000">
                                          <p:val>
                                            <p:strVal val="#ppt_h"/>
                                          </p:val>
                                        </p:tav>
                                      </p:tavLst>
                                    </p:anim>
                                  </p:childTnLst>
                                </p:cTn>
                              </p:par>
                            </p:childTnLst>
                          </p:cTn>
                        </p:par>
                        <p:par>
                          <p:cTn id="24" fill="hold">
                            <p:stCondLst>
                              <p:cond delay="7550"/>
                            </p:stCondLst>
                            <p:childTnLst>
                              <p:par>
                                <p:cTn id="25" presetID="2" presetClass="entr" presetSubtype="8" fill="hold" nodeType="afterEffect">
                                  <p:stCondLst>
                                    <p:cond delay="500"/>
                                  </p:stCondLst>
                                  <p:childTnLst>
                                    <p:set>
                                      <p:cBhvr>
                                        <p:cTn id="26" dur="1" fill="hold">
                                          <p:stCondLst>
                                            <p:cond delay="0"/>
                                          </p:stCondLst>
                                        </p:cTn>
                                        <p:tgtEl>
                                          <p:spTgt spid="20490"/>
                                        </p:tgtEl>
                                        <p:attrNameLst>
                                          <p:attrName>style.visibility</p:attrName>
                                        </p:attrNameLst>
                                      </p:cBhvr>
                                      <p:to>
                                        <p:strVal val="visible"/>
                                      </p:to>
                                    </p:set>
                                    <p:anim calcmode="lin" valueType="num">
                                      <p:cBhvr additive="base">
                                        <p:cTn id="27" dur="500" fill="hold"/>
                                        <p:tgtEl>
                                          <p:spTgt spid="20490"/>
                                        </p:tgtEl>
                                        <p:attrNameLst>
                                          <p:attrName>ppt_x</p:attrName>
                                        </p:attrNameLst>
                                      </p:cBhvr>
                                      <p:tavLst>
                                        <p:tav tm="0">
                                          <p:val>
                                            <p:strVal val="0-#ppt_w/2"/>
                                          </p:val>
                                        </p:tav>
                                        <p:tav tm="100000">
                                          <p:val>
                                            <p:strVal val="#ppt_x"/>
                                          </p:val>
                                        </p:tav>
                                      </p:tavLst>
                                    </p:anim>
                                    <p:anim calcmode="lin" valueType="num">
                                      <p:cBhvr additive="base">
                                        <p:cTn id="28" dur="500" fill="hold"/>
                                        <p:tgtEl>
                                          <p:spTgt spid="2049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855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50"/>
                                        </p:tgtEl>
                                        <p:attrNameLst>
                                          <p:attrName>style.visibility</p:attrName>
                                        </p:attrNameLst>
                                      </p:cBhvr>
                                      <p:to>
                                        <p:strVal val="visible"/>
                                      </p:to>
                                    </p:set>
                                    <p:anim calcmode="lin" valueType="num">
                                      <p:cBhvr>
                                        <p:cTn id="32" dur="250" fill="hold"/>
                                        <p:tgtEl>
                                          <p:spTgt spid="50"/>
                                        </p:tgtEl>
                                        <p:attrNameLst>
                                          <p:attrName>ppt_x</p:attrName>
                                        </p:attrNameLst>
                                      </p:cBhvr>
                                      <p:tavLst>
                                        <p:tav tm="0">
                                          <p:val>
                                            <p:strVal val="#ppt_x"/>
                                          </p:val>
                                        </p:tav>
                                        <p:tav tm="100000">
                                          <p:val>
                                            <p:strVal val="#ppt_x"/>
                                          </p:val>
                                        </p:tav>
                                      </p:tavLst>
                                    </p:anim>
                                    <p:anim calcmode="lin" valueType="num">
                                      <p:cBhvr>
                                        <p:cTn id="33" dur="250" fill="hold"/>
                                        <p:tgtEl>
                                          <p:spTgt spid="50"/>
                                        </p:tgtEl>
                                        <p:attrNameLst>
                                          <p:attrName>ppt_y</p:attrName>
                                        </p:attrNameLst>
                                      </p:cBhvr>
                                      <p:tavLst>
                                        <p:tav tm="0">
                                          <p:val>
                                            <p:strVal val="#ppt_y-#ppt_h/2"/>
                                          </p:val>
                                        </p:tav>
                                        <p:tav tm="100000">
                                          <p:val>
                                            <p:strVal val="#ppt_y"/>
                                          </p:val>
                                        </p:tav>
                                      </p:tavLst>
                                    </p:anim>
                                    <p:anim calcmode="lin" valueType="num">
                                      <p:cBhvr>
                                        <p:cTn id="34" dur="250" fill="hold"/>
                                        <p:tgtEl>
                                          <p:spTgt spid="50"/>
                                        </p:tgtEl>
                                        <p:attrNameLst>
                                          <p:attrName>ppt_w</p:attrName>
                                        </p:attrNameLst>
                                      </p:cBhvr>
                                      <p:tavLst>
                                        <p:tav tm="0">
                                          <p:val>
                                            <p:strVal val="#ppt_w"/>
                                          </p:val>
                                        </p:tav>
                                        <p:tav tm="100000">
                                          <p:val>
                                            <p:strVal val="#ppt_w"/>
                                          </p:val>
                                        </p:tav>
                                      </p:tavLst>
                                    </p:anim>
                                    <p:anim calcmode="lin" valueType="num">
                                      <p:cBhvr>
                                        <p:cTn id="35" dur="250" fill="hold"/>
                                        <p:tgtEl>
                                          <p:spTgt spid="50"/>
                                        </p:tgtEl>
                                        <p:attrNameLst>
                                          <p:attrName>ppt_h</p:attrName>
                                        </p:attrNameLst>
                                      </p:cBhvr>
                                      <p:tavLst>
                                        <p:tav tm="0">
                                          <p:val>
                                            <p:fltVal val="0"/>
                                          </p:val>
                                        </p:tav>
                                        <p:tav tm="100000">
                                          <p:val>
                                            <p:strVal val="#ppt_h"/>
                                          </p:val>
                                        </p:tav>
                                      </p:tavLst>
                                    </p:anim>
                                  </p:childTnLst>
                                </p:cTn>
                              </p:par>
                            </p:childTnLst>
                          </p:cTn>
                        </p:par>
                        <p:par>
                          <p:cTn id="36" fill="hold">
                            <p:stCondLst>
                              <p:cond delay="11900"/>
                            </p:stCondLst>
                            <p:childTnLst>
                              <p:par>
                                <p:cTn id="37" presetID="2" presetClass="entr" presetSubtype="2" fill="hold" nodeType="afterEffect">
                                  <p:stCondLst>
                                    <p:cond delay="750"/>
                                  </p:stCondLst>
                                  <p:childTnLst>
                                    <p:set>
                                      <p:cBhvr>
                                        <p:cTn id="38" dur="1" fill="hold">
                                          <p:stCondLst>
                                            <p:cond delay="0"/>
                                          </p:stCondLst>
                                        </p:cTn>
                                        <p:tgtEl>
                                          <p:spTgt spid="20495"/>
                                        </p:tgtEl>
                                        <p:attrNameLst>
                                          <p:attrName>style.visibility</p:attrName>
                                        </p:attrNameLst>
                                      </p:cBhvr>
                                      <p:to>
                                        <p:strVal val="visible"/>
                                      </p:to>
                                    </p:set>
                                    <p:anim calcmode="lin" valueType="num">
                                      <p:cBhvr additive="base">
                                        <p:cTn id="39" dur="500" fill="hold"/>
                                        <p:tgtEl>
                                          <p:spTgt spid="20495"/>
                                        </p:tgtEl>
                                        <p:attrNameLst>
                                          <p:attrName>ppt_x</p:attrName>
                                        </p:attrNameLst>
                                      </p:cBhvr>
                                      <p:tavLst>
                                        <p:tav tm="0">
                                          <p:val>
                                            <p:strVal val="1+#ppt_w/2"/>
                                          </p:val>
                                        </p:tav>
                                        <p:tav tm="100000">
                                          <p:val>
                                            <p:strVal val="#ppt_x"/>
                                          </p:val>
                                        </p:tav>
                                      </p:tavLst>
                                    </p:anim>
                                    <p:anim calcmode="lin" valueType="num">
                                      <p:cBhvr additive="base">
                                        <p:cTn id="40" dur="500" fill="hold"/>
                                        <p:tgtEl>
                                          <p:spTgt spid="2049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131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8"/>
                                        </p:tgtEl>
                                        <p:attrNameLst>
                                          <p:attrName>style.visibility</p:attrName>
                                        </p:attrNameLst>
                                      </p:cBhvr>
                                      <p:to>
                                        <p:strVal val="visible"/>
                                      </p:to>
                                    </p:set>
                                    <p:anim calcmode="lin" valueType="num">
                                      <p:cBhvr>
                                        <p:cTn id="44" dur="250" fill="hold"/>
                                        <p:tgtEl>
                                          <p:spTgt spid="48"/>
                                        </p:tgtEl>
                                        <p:attrNameLst>
                                          <p:attrName>ppt_x</p:attrName>
                                        </p:attrNameLst>
                                      </p:cBhvr>
                                      <p:tavLst>
                                        <p:tav tm="0">
                                          <p:val>
                                            <p:strVal val="#ppt_x"/>
                                          </p:val>
                                        </p:tav>
                                        <p:tav tm="100000">
                                          <p:val>
                                            <p:strVal val="#ppt_x"/>
                                          </p:val>
                                        </p:tav>
                                      </p:tavLst>
                                    </p:anim>
                                    <p:anim calcmode="lin" valueType="num">
                                      <p:cBhvr>
                                        <p:cTn id="45" dur="250" fill="hold"/>
                                        <p:tgtEl>
                                          <p:spTgt spid="48"/>
                                        </p:tgtEl>
                                        <p:attrNameLst>
                                          <p:attrName>ppt_y</p:attrName>
                                        </p:attrNameLst>
                                      </p:cBhvr>
                                      <p:tavLst>
                                        <p:tav tm="0">
                                          <p:val>
                                            <p:strVal val="#ppt_y-#ppt_h/2"/>
                                          </p:val>
                                        </p:tav>
                                        <p:tav tm="100000">
                                          <p:val>
                                            <p:strVal val="#ppt_y"/>
                                          </p:val>
                                        </p:tav>
                                      </p:tavLst>
                                    </p:anim>
                                    <p:anim calcmode="lin" valueType="num">
                                      <p:cBhvr>
                                        <p:cTn id="46" dur="250" fill="hold"/>
                                        <p:tgtEl>
                                          <p:spTgt spid="48"/>
                                        </p:tgtEl>
                                        <p:attrNameLst>
                                          <p:attrName>ppt_w</p:attrName>
                                        </p:attrNameLst>
                                      </p:cBhvr>
                                      <p:tavLst>
                                        <p:tav tm="0">
                                          <p:val>
                                            <p:strVal val="#ppt_w"/>
                                          </p:val>
                                        </p:tav>
                                        <p:tav tm="100000">
                                          <p:val>
                                            <p:strVal val="#ppt_w"/>
                                          </p:val>
                                        </p:tav>
                                      </p:tavLst>
                                    </p:anim>
                                    <p:anim calcmode="lin" valueType="num">
                                      <p:cBhvr>
                                        <p:cTn id="47" dur="250" fill="hold"/>
                                        <p:tgtEl>
                                          <p:spTgt spid="48"/>
                                        </p:tgtEl>
                                        <p:attrNameLst>
                                          <p:attrName>ppt_h</p:attrName>
                                        </p:attrNameLst>
                                      </p:cBhvr>
                                      <p:tavLst>
                                        <p:tav tm="0">
                                          <p:val>
                                            <p:fltVal val="0"/>
                                          </p:val>
                                        </p:tav>
                                        <p:tav tm="100000">
                                          <p:val>
                                            <p:strVal val="#ppt_h"/>
                                          </p:val>
                                        </p:tav>
                                      </p:tavLst>
                                    </p:anim>
                                  </p:childTnLst>
                                </p:cTn>
                              </p:par>
                            </p:childTnLst>
                          </p:cTn>
                        </p:par>
                        <p:par>
                          <p:cTn id="48" fill="hold">
                            <p:stCondLst>
                              <p:cond delay="15000"/>
                            </p:stCondLst>
                            <p:childTnLst>
                              <p:par>
                                <p:cTn id="49" presetID="2" presetClass="entr" presetSubtype="2" fill="hold" nodeType="afterEffect">
                                  <p:stCondLst>
                                    <p:cond delay="1000"/>
                                  </p:stCondLst>
                                  <p:childTnLst>
                                    <p:set>
                                      <p:cBhvr>
                                        <p:cTn id="50" dur="1" fill="hold">
                                          <p:stCondLst>
                                            <p:cond delay="0"/>
                                          </p:stCondLst>
                                        </p:cTn>
                                        <p:tgtEl>
                                          <p:spTgt spid="20501"/>
                                        </p:tgtEl>
                                        <p:attrNameLst>
                                          <p:attrName>style.visibility</p:attrName>
                                        </p:attrNameLst>
                                      </p:cBhvr>
                                      <p:to>
                                        <p:strVal val="visible"/>
                                      </p:to>
                                    </p:set>
                                    <p:anim calcmode="lin" valueType="num">
                                      <p:cBhvr additive="base">
                                        <p:cTn id="51" dur="500" fill="hold"/>
                                        <p:tgtEl>
                                          <p:spTgt spid="20501"/>
                                        </p:tgtEl>
                                        <p:attrNameLst>
                                          <p:attrName>ppt_x</p:attrName>
                                        </p:attrNameLst>
                                      </p:cBhvr>
                                      <p:tavLst>
                                        <p:tav tm="0">
                                          <p:val>
                                            <p:strVal val="1+#ppt_w/2"/>
                                          </p:val>
                                        </p:tav>
                                        <p:tav tm="100000">
                                          <p:val>
                                            <p:strVal val="#ppt_x"/>
                                          </p:val>
                                        </p:tav>
                                      </p:tavLst>
                                    </p:anim>
                                    <p:anim calcmode="lin" valueType="num">
                                      <p:cBhvr additive="base">
                                        <p:cTn id="52" dur="500" fill="hold"/>
                                        <p:tgtEl>
                                          <p:spTgt spid="20501"/>
                                        </p:tgtEl>
                                        <p:attrNameLst>
                                          <p:attrName>ppt_y</p:attrName>
                                        </p:attrNameLst>
                                      </p:cBhvr>
                                      <p:tavLst>
                                        <p:tav tm="0">
                                          <p:val>
                                            <p:strVal val="#ppt_y"/>
                                          </p:val>
                                        </p:tav>
                                        <p:tav tm="100000">
                                          <p:val>
                                            <p:strVal val="#ppt_y"/>
                                          </p:val>
                                        </p:tav>
                                      </p:tavLst>
                                    </p:anim>
                                  </p:childTnLst>
                                </p:cTn>
                              </p:par>
                            </p:childTnLst>
                          </p:cTn>
                        </p:par>
                        <p:par>
                          <p:cTn id="53" fill="hold">
                            <p:stCondLst>
                              <p:cond delay="165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52"/>
                                        </p:tgtEl>
                                        <p:attrNameLst>
                                          <p:attrName>style.visibility</p:attrName>
                                        </p:attrNameLst>
                                      </p:cBhvr>
                                      <p:to>
                                        <p:strVal val="visible"/>
                                      </p:to>
                                    </p:set>
                                    <p:anim calcmode="lin" valueType="num">
                                      <p:cBhvr>
                                        <p:cTn id="56" dur="250" fill="hold"/>
                                        <p:tgtEl>
                                          <p:spTgt spid="52"/>
                                        </p:tgtEl>
                                        <p:attrNameLst>
                                          <p:attrName>ppt_x</p:attrName>
                                        </p:attrNameLst>
                                      </p:cBhvr>
                                      <p:tavLst>
                                        <p:tav tm="0">
                                          <p:val>
                                            <p:strVal val="#ppt_x"/>
                                          </p:val>
                                        </p:tav>
                                        <p:tav tm="100000">
                                          <p:val>
                                            <p:strVal val="#ppt_x"/>
                                          </p:val>
                                        </p:tav>
                                      </p:tavLst>
                                    </p:anim>
                                    <p:anim calcmode="lin" valueType="num">
                                      <p:cBhvr>
                                        <p:cTn id="57" dur="250" fill="hold"/>
                                        <p:tgtEl>
                                          <p:spTgt spid="52"/>
                                        </p:tgtEl>
                                        <p:attrNameLst>
                                          <p:attrName>ppt_y</p:attrName>
                                        </p:attrNameLst>
                                      </p:cBhvr>
                                      <p:tavLst>
                                        <p:tav tm="0">
                                          <p:val>
                                            <p:strVal val="#ppt_y-#ppt_h/2"/>
                                          </p:val>
                                        </p:tav>
                                        <p:tav tm="100000">
                                          <p:val>
                                            <p:strVal val="#ppt_y"/>
                                          </p:val>
                                        </p:tav>
                                      </p:tavLst>
                                    </p:anim>
                                    <p:anim calcmode="lin" valueType="num">
                                      <p:cBhvr>
                                        <p:cTn id="58" dur="250" fill="hold"/>
                                        <p:tgtEl>
                                          <p:spTgt spid="52"/>
                                        </p:tgtEl>
                                        <p:attrNameLst>
                                          <p:attrName>ppt_w</p:attrName>
                                        </p:attrNameLst>
                                      </p:cBhvr>
                                      <p:tavLst>
                                        <p:tav tm="0">
                                          <p:val>
                                            <p:strVal val="#ppt_w"/>
                                          </p:val>
                                        </p:tav>
                                        <p:tav tm="100000">
                                          <p:val>
                                            <p:strVal val="#ppt_w"/>
                                          </p:val>
                                        </p:tav>
                                      </p:tavLst>
                                    </p:anim>
                                    <p:anim calcmode="lin" valueType="num">
                                      <p:cBhvr>
                                        <p:cTn id="59" dur="250" fill="hold"/>
                                        <p:tgtEl>
                                          <p:spTgt spid="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p:bldP spid="48" grpId="0"/>
      <p:bldP spid="50"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265012" y="1744219"/>
            <a:ext cx="10328729" cy="1491059"/>
          </a:xfrm>
          <a:prstGeom prst="roundRect">
            <a:avLst>
              <a:gd name="adj" fmla="val 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93"/>
          <p:cNvSpPr/>
          <p:nvPr/>
        </p:nvSpPr>
        <p:spPr>
          <a:xfrm>
            <a:off x="1212045" y="169675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93"/>
          <p:cNvSpPr/>
          <p:nvPr/>
        </p:nvSpPr>
        <p:spPr>
          <a:xfrm rot="10800000">
            <a:off x="11244509" y="287774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
          <p:cNvSpPr>
            <a:spLocks/>
          </p:cNvSpPr>
          <p:nvPr/>
        </p:nvSpPr>
        <p:spPr bwMode="auto">
          <a:xfrm>
            <a:off x="8301583" y="3708121"/>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28573" tIns="64286" rIns="128573" bIns="64286" numCol="1" anchor="t" anchorCtr="0" compatLnSpc="1">
            <a:prstTxWarp prst="textNoShape">
              <a:avLst/>
            </a:prstTxWarp>
          </a:bodyPr>
          <a:lstStyle/>
          <a:p>
            <a:pPr>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
          <p:cNvSpPr>
            <a:spLocks/>
          </p:cNvSpPr>
          <p:nvPr/>
        </p:nvSpPr>
        <p:spPr bwMode="auto">
          <a:xfrm>
            <a:off x="9885759" y="463560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4"/>
          </a:solidFill>
          <a:ln w="9525" cap="flat">
            <a:noFill/>
            <a:prstDash val="solid"/>
            <a:miter lim="800000"/>
            <a:headEnd/>
            <a:tailEnd/>
          </a:ln>
          <a:extLst/>
        </p:spPr>
        <p:txBody>
          <a:bodyPr vert="horz" wrap="square" lIns="128573" tIns="64286" rIns="128573" bIns="64286" numCol="1" anchor="t" anchorCtr="0" compatLnSpc="1">
            <a:prstTxWarp prst="textNoShape">
              <a:avLst/>
            </a:prstTxWarp>
          </a:bodyPr>
          <a:lstStyle/>
          <a:p>
            <a:pPr>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xmlns="" id="{FF510C41-0DF0-49C8-BE80-4E027E6DCF0D}"/>
              </a:ext>
            </a:extLst>
          </p:cNvPr>
          <p:cNvSpPr/>
          <p:nvPr/>
        </p:nvSpPr>
        <p:spPr>
          <a:xfrm>
            <a:off x="1342480" y="1906580"/>
            <a:ext cx="6429375" cy="2637389"/>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输入项：输入要查询商品的关键字。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输出项：展示包含该关键字的全部商品信息。</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648981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anim calcmode="lin" valueType="num">
                                      <p:cBhvr>
                                        <p:cTn id="10" dur="500" fill="hold"/>
                                        <p:tgtEl>
                                          <p:spTgt spid="40"/>
                                        </p:tgtEl>
                                        <p:attrNameLst>
                                          <p:attrName>ppt_x</p:attrName>
                                        </p:attrNameLst>
                                      </p:cBhvr>
                                      <p:tavLst>
                                        <p:tav tm="0">
                                          <p:val>
                                            <p:fltVal val="0.5"/>
                                          </p:val>
                                        </p:tav>
                                        <p:tav tm="100000">
                                          <p:val>
                                            <p:strVal val="#ppt_x"/>
                                          </p:val>
                                        </p:tav>
                                      </p:tavLst>
                                    </p:anim>
                                    <p:anim calcmode="lin" valueType="num">
                                      <p:cBhvr>
                                        <p:cTn id="11" dur="500" fill="hold"/>
                                        <p:tgtEl>
                                          <p:spTgt spid="4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anim calcmode="lin" valueType="num">
                                      <p:cBhvr>
                                        <p:cTn id="17" dur="500" fill="hold"/>
                                        <p:tgtEl>
                                          <p:spTgt spid="41"/>
                                        </p:tgtEl>
                                        <p:attrNameLst>
                                          <p:attrName>ppt_x</p:attrName>
                                        </p:attrNameLst>
                                      </p:cBhvr>
                                      <p:tavLst>
                                        <p:tav tm="0">
                                          <p:val>
                                            <p:fltVal val="0.5"/>
                                          </p:val>
                                        </p:tav>
                                        <p:tav tm="100000">
                                          <p:val>
                                            <p:strVal val="#ppt_x"/>
                                          </p:val>
                                        </p:tav>
                                      </p:tavLst>
                                    </p:anim>
                                    <p:anim calcmode="lin" valueType="num">
                                      <p:cBhvr>
                                        <p:cTn id="18" dur="500" fill="hold"/>
                                        <p:tgtEl>
                                          <p:spTgt spid="41"/>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0" grpId="0" animBg="1"/>
      <p:bldP spid="41" grpId="0" animBg="1"/>
      <p:bldP spid="24"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731154" y="5176348"/>
            <a:ext cx="3486852" cy="646331"/>
          </a:xfrm>
          <a:prstGeom prst="rect">
            <a:avLst/>
          </a:prstGeom>
          <a:noFill/>
        </p:spPr>
        <p:txBody>
          <a:bodyPr wrap="none" rtlCol="0">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软件设计：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8" name="TextBox 47"/>
          <p:cNvSpPr txBox="1"/>
          <p:nvPr/>
        </p:nvSpPr>
        <p:spPr>
          <a:xfrm>
            <a:off x="6580631" y="5194304"/>
            <a:ext cx="1697901" cy="338554"/>
          </a:xfrm>
          <a:prstGeom prst="rect">
            <a:avLst/>
          </a:prstGeom>
          <a:noFill/>
        </p:spPr>
        <p:txBody>
          <a:bodyPr wrap="none" rtlCol="0">
            <a:spAutoFit/>
          </a:bodyPr>
          <a:lstStyle/>
          <a:p>
            <a:pPr marL="251460" indent="281940" algn="just">
              <a:spcAft>
                <a:spcPts val="0"/>
              </a:spcAft>
            </a:pPr>
            <a:r>
              <a:rPr lang="zh-CN" altLang="zh-CN" sz="1600"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r>
              <a:rPr lang="zh-CN" altLang="en-US" sz="1400" kern="100" dirty="0">
                <a:latin typeface="等线" panose="02010600030101010101" pitchFamily="2" charset="-122"/>
                <a:ea typeface="微软雅黑" panose="020B0503020204020204" pitchFamily="34" charset="-122"/>
                <a:cs typeface="Times New Roman" panose="02020603050405020304" pitchFamily="18" charset="0"/>
              </a:rPr>
              <a:t>无</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0" name="TextBox 49"/>
          <p:cNvSpPr txBox="1"/>
          <p:nvPr/>
        </p:nvSpPr>
        <p:spPr>
          <a:xfrm>
            <a:off x="2804349" y="1709795"/>
            <a:ext cx="5339923" cy="923330"/>
          </a:xfrm>
          <a:prstGeom prst="rect">
            <a:avLst/>
          </a:prstGeom>
          <a:noFill/>
        </p:spPr>
        <p:txBody>
          <a:bodyPr wrap="none" rtlCol="0">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设计原理：通过进行商品名与关键字的比较，</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找出包含关键字的商品名进行输出</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2" name="TextBox 51"/>
          <p:cNvSpPr txBox="1"/>
          <p:nvPr/>
        </p:nvSpPr>
        <p:spPr>
          <a:xfrm>
            <a:off x="7920700" y="1721694"/>
            <a:ext cx="2999539" cy="646331"/>
          </a:xfrm>
          <a:prstGeom prst="rect">
            <a:avLst/>
          </a:prstGeom>
          <a:noFill/>
        </p:spPr>
        <p:txBody>
          <a:bodyPr wrap="none" rtlCol="0">
            <a:spAutoFit/>
          </a:bodyPr>
          <a:lstStyle/>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xmlns="" id="{92419A78-AB9C-47ED-86DF-9234F29FB207}"/>
              </a:ext>
            </a:extLst>
          </p:cNvPr>
          <p:cNvSpPr/>
          <p:nvPr/>
        </p:nvSpPr>
        <p:spPr>
          <a:xfrm>
            <a:off x="572523" y="302803"/>
            <a:ext cx="6429375" cy="747384"/>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3.6</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p:txBody>
      </p:sp>
    </p:spTree>
    <p:extLst>
      <p:ext uri="{BB962C8B-B14F-4D97-AF65-F5344CB8AC3E}">
        <p14:creationId xmlns:p14="http://schemas.microsoft.com/office/powerpoint/2010/main" val="283574182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997A9049-F0F0-4B46-970F-F28EE1497047}"/>
              </a:ext>
            </a:extLst>
          </p:cNvPr>
          <p:cNvSpPr/>
          <p:nvPr/>
        </p:nvSpPr>
        <p:spPr>
          <a:xfrm>
            <a:off x="538582" y="-185233"/>
            <a:ext cx="6429375" cy="2112501"/>
          </a:xfrm>
          <a:prstGeom prst="rect">
            <a:avLst/>
          </a:prstGeom>
        </p:spPr>
        <p:txBody>
          <a:bodyPr>
            <a:spAutoFit/>
          </a:bodyPr>
          <a:lstStyle/>
          <a:p>
            <a:pPr algn="just">
              <a:lnSpc>
                <a:spcPct val="173000"/>
              </a:lnSpc>
              <a:spcBef>
                <a:spcPts val="1300"/>
              </a:spcBef>
              <a:spcAft>
                <a:spcPts val="1300"/>
              </a:spcAft>
              <a:tabLst>
                <a:tab pos="2152650" algn="l"/>
              </a:tabLs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3.7</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流程逻辑</a:t>
            </a: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	</a:t>
            </a:r>
            <a:endPar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授权登陆后完成实名认证后进入首页，输入关键字进行商品查询，进入商品信息界面；可以对商品进行收藏、加购、提交订单；对未完成的订单可以进行取消订单和确认收货两种操作；对已完成的订单可以进行申诉、评价两种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6" name="图片 45">
            <a:extLst>
              <a:ext uri="{FF2B5EF4-FFF2-40B4-BE49-F238E27FC236}">
                <a16:creationId xmlns:a16="http://schemas.microsoft.com/office/drawing/2014/main" xmlns="" id="{649D1C6F-F66D-41F2-B477-CFC3744DC919}"/>
              </a:ext>
            </a:extLst>
          </p:cNvPr>
          <p:cNvPicPr/>
          <p:nvPr/>
        </p:nvPicPr>
        <p:blipFill>
          <a:blip r:embed="rId3"/>
          <a:stretch>
            <a:fillRect/>
          </a:stretch>
        </p:blipFill>
        <p:spPr>
          <a:xfrm>
            <a:off x="7149455" y="515620"/>
            <a:ext cx="5274310" cy="6201410"/>
          </a:xfrm>
          <a:prstGeom prst="rect">
            <a:avLst/>
          </a:prstGeom>
        </p:spPr>
      </p:pic>
      <p:pic>
        <p:nvPicPr>
          <p:cNvPr id="47" name="图片 46">
            <a:extLst>
              <a:ext uri="{FF2B5EF4-FFF2-40B4-BE49-F238E27FC236}">
                <a16:creationId xmlns:a16="http://schemas.microsoft.com/office/drawing/2014/main" xmlns="" id="{F758A727-D9C6-4FAE-916D-9CD7C97EC2C7}"/>
              </a:ext>
            </a:extLst>
          </p:cNvPr>
          <p:cNvPicPr/>
          <p:nvPr/>
        </p:nvPicPr>
        <p:blipFill>
          <a:blip r:embed="rId4"/>
          <a:stretch>
            <a:fillRect/>
          </a:stretch>
        </p:blipFill>
        <p:spPr>
          <a:xfrm>
            <a:off x="668735" y="2464196"/>
            <a:ext cx="6912768" cy="4252833"/>
          </a:xfrm>
          <a:prstGeom prst="rect">
            <a:avLst/>
          </a:prstGeom>
        </p:spPr>
      </p:pic>
    </p:spTree>
    <p:extLst>
      <p:ext uri="{BB962C8B-B14F-4D97-AF65-F5344CB8AC3E}">
        <p14:creationId xmlns:p14="http://schemas.microsoft.com/office/powerpoint/2010/main" val="165936311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23573CC-401D-4008-A83D-EAAEDB2F1F2F}"/>
              </a:ext>
            </a:extLst>
          </p:cNvPr>
          <p:cNvSpPr/>
          <p:nvPr/>
        </p:nvSpPr>
        <p:spPr>
          <a:xfrm>
            <a:off x="812751" y="303957"/>
            <a:ext cx="6429375" cy="526887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首页模块通过商品信息界面与我的模块中的收藏夹相关联：点击收藏按钮，商品将被加入收藏夹。</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首页模块通过商品信息界面与我的模块中全部订单的待收货相关联：点击提交订单，将会生成订单信息，进而加入全部订单的待收货中。</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FC9D8222-7FF7-4808-AE41-AF3A3DCAF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559" y="1240061"/>
            <a:ext cx="4120381" cy="4120381"/>
          </a:xfrm>
          <a:prstGeom prst="rect">
            <a:avLst/>
          </a:prstGeom>
        </p:spPr>
      </p:pic>
    </p:spTree>
    <p:extLst>
      <p:ext uri="{BB962C8B-B14F-4D97-AF65-F5344CB8AC3E}">
        <p14:creationId xmlns:p14="http://schemas.microsoft.com/office/powerpoint/2010/main" val="3241825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5B37446-31EC-424B-A627-41712CC4F8CD}"/>
              </a:ext>
            </a:extLst>
          </p:cNvPr>
          <p:cNvSpPr/>
          <p:nvPr/>
        </p:nvSpPr>
        <p:spPr>
          <a:xfrm>
            <a:off x="308695" y="20212"/>
            <a:ext cx="6429375" cy="7842147"/>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r>
              <a:rPr lang="zh-CN" altLang="zh-CN" sz="2400" dirty="0"/>
              <a:t>关键字查询</a:t>
            </a:r>
          </a:p>
          <a:p>
            <a:r>
              <a:rPr lang="zh-CN" altLang="zh-CN" sz="2400" dirty="0"/>
              <a:t>输入字符串</a:t>
            </a:r>
            <a:r>
              <a:rPr lang="en-US" altLang="zh-CN" sz="2400" dirty="0"/>
              <a:t>s</a:t>
            </a:r>
            <a:endParaRPr lang="zh-CN" altLang="zh-CN" sz="2400" dirty="0"/>
          </a:p>
          <a:p>
            <a:r>
              <a:rPr lang="zh-CN" altLang="zh-CN" sz="2400" dirty="0"/>
              <a:t>打开商品信息表</a:t>
            </a:r>
          </a:p>
          <a:p>
            <a:r>
              <a:rPr lang="zh-CN" altLang="zh-CN" sz="2400" dirty="0"/>
              <a:t>循环直到商品信息表结束</a:t>
            </a:r>
          </a:p>
          <a:p>
            <a:r>
              <a:rPr lang="zh-CN" altLang="zh-CN" sz="2400" dirty="0"/>
              <a:t>判断商品名是否包含</a:t>
            </a:r>
            <a:r>
              <a:rPr lang="en-US" altLang="zh-CN" sz="2400" dirty="0"/>
              <a:t>s</a:t>
            </a:r>
            <a:endParaRPr lang="zh-CN" altLang="zh-CN" sz="2400" dirty="0"/>
          </a:p>
          <a:p>
            <a:r>
              <a:rPr lang="zh-CN" altLang="zh-CN" sz="2400" dirty="0"/>
              <a:t>包含</a:t>
            </a:r>
          </a:p>
          <a:p>
            <a:r>
              <a:rPr lang="zh-CN" altLang="zh-CN" sz="2400" dirty="0"/>
              <a:t>输出商品信息</a:t>
            </a:r>
          </a:p>
          <a:p>
            <a:r>
              <a:rPr lang="zh-CN" altLang="zh-CN" sz="2400" dirty="0"/>
              <a:t>不包含</a:t>
            </a:r>
          </a:p>
          <a:p>
            <a:r>
              <a:rPr lang="zh-CN" altLang="zh-CN" sz="2400" dirty="0"/>
              <a:t>跳转到下一商品</a:t>
            </a:r>
            <a:endParaRPr lang="en-US" altLang="zh-CN" sz="2400" b="1" kern="100" dirty="0">
              <a:latin typeface="等线 Light" panose="02010600030101010101" pitchFamily="2" charset="-122"/>
              <a:ea typeface="等线 Light" panose="02010600030101010101" pitchFamily="2" charset="-122"/>
              <a:cs typeface="Times New Roman" panose="02020603050405020304" pitchFamily="18" charset="0"/>
            </a:endParaRPr>
          </a:p>
          <a:p>
            <a:pPr algn="just">
              <a:lnSpc>
                <a:spcPct val="173000"/>
              </a:lnSpc>
              <a:spcBef>
                <a:spcPts val="1300"/>
              </a:spcBef>
              <a:spcAft>
                <a:spcPts val="1300"/>
              </a:spcAft>
            </a:pPr>
            <a:endPar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endParaRPr>
          </a:p>
          <a:p>
            <a:pPr algn="just">
              <a:lnSpc>
                <a:spcPct val="173000"/>
              </a:lnSpc>
              <a:spcBef>
                <a:spcPts val="1300"/>
              </a:spcBef>
              <a:spcAft>
                <a:spcPts val="1300"/>
              </a:spcAft>
            </a:pPr>
            <a:endPar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输入关键字长度不能超过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个字符。</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427419FE-83AB-4BAB-8D4F-2C9B4CC09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343" y="1240061"/>
            <a:ext cx="6064597" cy="5400600"/>
          </a:xfrm>
          <a:prstGeom prst="rect">
            <a:avLst/>
          </a:prstGeom>
        </p:spPr>
      </p:pic>
      <p:sp>
        <p:nvSpPr>
          <p:cNvPr id="4" name="矩形 3">
            <a:extLst>
              <a:ext uri="{FF2B5EF4-FFF2-40B4-BE49-F238E27FC236}">
                <a16:creationId xmlns:a16="http://schemas.microsoft.com/office/drawing/2014/main" xmlns="" id="{D930BA49-ABEB-4591-AC18-85B3DAD367A4}"/>
              </a:ext>
            </a:extLst>
          </p:cNvPr>
          <p:cNvSpPr/>
          <p:nvPr/>
        </p:nvSpPr>
        <p:spPr>
          <a:xfrm>
            <a:off x="3765079" y="964746"/>
            <a:ext cx="3786794" cy="3970318"/>
          </a:xfrm>
          <a:prstGeom prst="rect">
            <a:avLst/>
          </a:prstGeom>
        </p:spPr>
        <p:txBody>
          <a:bodyPr wrap="square">
            <a:spAutoFit/>
          </a:bodyPr>
          <a:lstStyle/>
          <a:p>
            <a:r>
              <a:rPr lang="zh-CN" altLang="en-US" dirty="0"/>
              <a:t>关键字查询：</a:t>
            </a:r>
            <a:endParaRPr lang="en-US" altLang="zh-CN" dirty="0"/>
          </a:p>
          <a:p>
            <a:r>
              <a:rPr lang="en-US" altLang="zh-CN" dirty="0"/>
              <a:t>main{</a:t>
            </a:r>
          </a:p>
          <a:p>
            <a:r>
              <a:rPr lang="en-US" altLang="zh-CN" dirty="0"/>
              <a:t>     </a:t>
            </a:r>
            <a:r>
              <a:rPr lang="zh-CN" altLang="en-US" dirty="0"/>
              <a:t>读入字符串</a:t>
            </a:r>
            <a:r>
              <a:rPr lang="en-US" altLang="zh-CN" dirty="0"/>
              <a:t>str;</a:t>
            </a:r>
          </a:p>
          <a:p>
            <a:r>
              <a:rPr lang="en-US" altLang="zh-CN" dirty="0"/>
              <a:t>     </a:t>
            </a:r>
            <a:r>
              <a:rPr lang="en-US" altLang="zh-CN" dirty="0" err="1"/>
              <a:t>shangpin</a:t>
            </a:r>
            <a:r>
              <a:rPr lang="en-US" altLang="zh-CN" dirty="0"/>
              <a:t>(str);</a:t>
            </a:r>
          </a:p>
          <a:p>
            <a:r>
              <a:rPr lang="en-US" altLang="zh-CN" dirty="0"/>
              <a:t>}</a:t>
            </a:r>
          </a:p>
          <a:p>
            <a:endParaRPr lang="en-US" altLang="zh-CN" dirty="0"/>
          </a:p>
          <a:p>
            <a:r>
              <a:rPr lang="en-US" altLang="zh-CN" dirty="0"/>
              <a:t>void </a:t>
            </a:r>
            <a:r>
              <a:rPr lang="en-US" altLang="zh-CN" dirty="0" err="1"/>
              <a:t>shangpin</a:t>
            </a:r>
            <a:r>
              <a:rPr lang="en-US" altLang="zh-CN" dirty="0"/>
              <a:t>(String str){</a:t>
            </a:r>
          </a:p>
          <a:p>
            <a:r>
              <a:rPr lang="zh-CN" altLang="en-US" dirty="0"/>
              <a:t>     读入字符串</a:t>
            </a:r>
            <a:r>
              <a:rPr lang="en-US" altLang="zh-CN" dirty="0"/>
              <a:t>str</a:t>
            </a:r>
          </a:p>
          <a:p>
            <a:r>
              <a:rPr lang="en-US" altLang="zh-CN" dirty="0"/>
              <a:t>     </a:t>
            </a:r>
            <a:r>
              <a:rPr lang="zh-CN" altLang="en-US" dirty="0"/>
              <a:t>打开数据库表</a:t>
            </a:r>
            <a:endParaRPr lang="en-US" altLang="zh-CN" dirty="0"/>
          </a:p>
          <a:p>
            <a:r>
              <a:rPr lang="en-US" altLang="zh-CN" dirty="0"/>
              <a:t>      for(</a:t>
            </a:r>
            <a:r>
              <a:rPr lang="zh-CN" altLang="en-US" dirty="0"/>
              <a:t>商品信息表条目</a:t>
            </a:r>
            <a:r>
              <a:rPr lang="en-US" altLang="zh-CN" dirty="0"/>
              <a:t>) </a:t>
            </a:r>
          </a:p>
          <a:p>
            <a:r>
              <a:rPr lang="en-US" altLang="zh-CN" dirty="0"/>
              <a:t>              if(</a:t>
            </a:r>
            <a:r>
              <a:rPr lang="zh-CN" altLang="en-US" dirty="0"/>
              <a:t>包含字符串</a:t>
            </a:r>
            <a:r>
              <a:rPr lang="en-US" altLang="zh-CN" dirty="0"/>
              <a:t>str)</a:t>
            </a:r>
          </a:p>
          <a:p>
            <a:r>
              <a:rPr lang="en-US" altLang="zh-CN" dirty="0"/>
              <a:t>                    </a:t>
            </a:r>
            <a:r>
              <a:rPr lang="zh-CN" altLang="en-US" dirty="0"/>
              <a:t>输出商品信息</a:t>
            </a:r>
            <a:r>
              <a:rPr lang="en-US" altLang="zh-CN" dirty="0"/>
              <a:t>;</a:t>
            </a:r>
          </a:p>
          <a:p>
            <a:r>
              <a:rPr lang="en-US" altLang="zh-CN" dirty="0"/>
              <a:t>}</a:t>
            </a:r>
          </a:p>
          <a:p>
            <a:endParaRPr lang="en-US" altLang="zh-CN" dirty="0"/>
          </a:p>
        </p:txBody>
      </p:sp>
      <p:sp>
        <p:nvSpPr>
          <p:cNvPr id="5" name="文本框 4">
            <a:extLst>
              <a:ext uri="{FF2B5EF4-FFF2-40B4-BE49-F238E27FC236}">
                <a16:creationId xmlns:a16="http://schemas.microsoft.com/office/drawing/2014/main" xmlns="" id="{9DA7ACEA-B877-4266-8E1C-5CA649D8F779}"/>
              </a:ext>
            </a:extLst>
          </p:cNvPr>
          <p:cNvSpPr txBox="1"/>
          <p:nvPr/>
        </p:nvSpPr>
        <p:spPr>
          <a:xfrm>
            <a:off x="3904563" y="526251"/>
            <a:ext cx="1410529" cy="400110"/>
          </a:xfrm>
          <a:prstGeom prst="rect">
            <a:avLst/>
          </a:prstGeom>
          <a:noFill/>
        </p:spPr>
        <p:txBody>
          <a:bodyPr wrap="square" rtlCol="0">
            <a:spAutoFit/>
          </a:bodyPr>
          <a:lstStyle/>
          <a:p>
            <a:r>
              <a:rPr lang="zh-CN" altLang="en-US" sz="2000" b="1" dirty="0" smtClean="0"/>
              <a:t>伪代码</a:t>
            </a:r>
            <a:endParaRPr lang="zh-CN" altLang="en-US" sz="2000" b="1" dirty="0"/>
          </a:p>
        </p:txBody>
      </p:sp>
    </p:spTree>
    <p:extLst>
      <p:ext uri="{BB962C8B-B14F-4D97-AF65-F5344CB8AC3E}">
        <p14:creationId xmlns:p14="http://schemas.microsoft.com/office/powerpoint/2010/main" val="1314310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8962ABE-C803-4E94-A15F-335B95C91A46}"/>
              </a:ext>
            </a:extLst>
          </p:cNvPr>
          <p:cNvSpPr/>
          <p:nvPr/>
        </p:nvSpPr>
        <p:spPr>
          <a:xfrm>
            <a:off x="884759" y="375965"/>
            <a:ext cx="6429375" cy="596137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输入数据：关键字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预期结果：输出包含关键字的全部商品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2019/5/4</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需要在大量的商品信息中搜索到包含某一关键字的商品并输出，需要很好的查询算法。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C87D10F9-E7FE-47A3-8145-1553DC9CA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91" y="1096045"/>
            <a:ext cx="4120381" cy="4120381"/>
          </a:xfrm>
          <a:prstGeom prst="rect">
            <a:avLst/>
          </a:prstGeom>
        </p:spPr>
      </p:pic>
    </p:spTree>
    <p:extLst>
      <p:ext uri="{BB962C8B-B14F-4D97-AF65-F5344CB8AC3E}">
        <p14:creationId xmlns:p14="http://schemas.microsoft.com/office/powerpoint/2010/main" val="1578464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xmlns="" id="{020E9FE1-BA4D-4A12-BF4A-BD90A076D0BF}"/>
              </a:ext>
            </a:extLst>
          </p:cNvPr>
          <p:cNvSpPr/>
          <p:nvPr/>
        </p:nvSpPr>
        <p:spPr>
          <a:xfrm>
            <a:off x="5437188" y="2604817"/>
            <a:ext cx="3057247" cy="963854"/>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等线" panose="02010600030101010101" pitchFamily="2" charset="-122"/>
                <a:ea typeface="等线" panose="02010600030101010101" pitchFamily="2" charset="-122"/>
              </a:rPr>
              <a:t>分类模块设计说明</a:t>
            </a:r>
            <a:endParaRPr lang="zh-CN" altLang="zh-CN" sz="2800" b="1" kern="2200" dirty="0">
              <a:effectLst/>
              <a:latin typeface="等线" panose="02010600030101010101" pitchFamily="2" charset="-122"/>
              <a:ea typeface="等线" panose="02010600030101010101" pitchFamily="2" charset="-122"/>
            </a:endParaRPr>
          </a:p>
        </p:txBody>
      </p:sp>
      <p:sp>
        <p:nvSpPr>
          <p:cNvPr id="13" name="TextBox 11">
            <a:extLst>
              <a:ext uri="{FF2B5EF4-FFF2-40B4-BE49-F238E27FC236}">
                <a16:creationId xmlns:a16="http://schemas.microsoft.com/office/drawing/2014/main" xmlns=""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4.1</a:t>
            </a:r>
            <a:r>
              <a:rPr lang="zh-CN" altLang="zh-CN" b="1" dirty="0"/>
              <a:t>模块描述</a:t>
            </a:r>
            <a:endParaRPr lang="en-US" altLang="zh-CN" b="1" dirty="0"/>
          </a:p>
          <a:p>
            <a:r>
              <a:rPr lang="en-US" altLang="zh-CN" b="1" dirty="0"/>
              <a:t>4.2</a:t>
            </a:r>
            <a:r>
              <a:rPr lang="zh-CN" altLang="zh-CN" b="1" dirty="0"/>
              <a:t>功能</a:t>
            </a:r>
          </a:p>
          <a:p>
            <a:r>
              <a:rPr lang="en-US" altLang="zh-CN" b="1" dirty="0"/>
              <a:t>4.3</a:t>
            </a:r>
            <a:r>
              <a:rPr lang="zh-CN" altLang="zh-CN" b="1" dirty="0"/>
              <a:t>性能</a:t>
            </a:r>
          </a:p>
          <a:p>
            <a:r>
              <a:rPr lang="en-US" altLang="zh-CN" b="1" dirty="0"/>
              <a:t>4.4</a:t>
            </a:r>
            <a:r>
              <a:rPr lang="zh-CN" altLang="zh-CN" b="1" dirty="0"/>
              <a:t>输入项</a:t>
            </a:r>
          </a:p>
          <a:p>
            <a:r>
              <a:rPr lang="en-US" altLang="zh-CN" b="1" dirty="0"/>
              <a:t>4.5</a:t>
            </a:r>
            <a:r>
              <a:rPr lang="zh-CN" altLang="zh-CN" b="1" dirty="0"/>
              <a:t>输出项</a:t>
            </a:r>
          </a:p>
          <a:p>
            <a:r>
              <a:rPr lang="en-US" altLang="zh-CN" b="1" dirty="0"/>
              <a:t>4.6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xmlns=""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4.7</a:t>
            </a:r>
            <a:r>
              <a:rPr lang="zh-CN" altLang="zh-CN" b="1" dirty="0"/>
              <a:t>流程逻辑</a:t>
            </a:r>
          </a:p>
          <a:p>
            <a:r>
              <a:rPr lang="en-US" altLang="zh-CN" b="1" dirty="0"/>
              <a:t>4.8</a:t>
            </a:r>
            <a:r>
              <a:rPr lang="zh-CN" altLang="zh-CN" b="1" dirty="0"/>
              <a:t>接口</a:t>
            </a:r>
          </a:p>
          <a:p>
            <a:r>
              <a:rPr lang="en-US" altLang="zh-CN" b="1" dirty="0"/>
              <a:t>4.9</a:t>
            </a:r>
            <a:r>
              <a:rPr lang="zh-CN" altLang="zh-CN" b="1" dirty="0"/>
              <a:t>存储分配</a:t>
            </a:r>
          </a:p>
          <a:p>
            <a:r>
              <a:rPr lang="en-US" altLang="zh-CN" b="1" dirty="0"/>
              <a:t>4.10</a:t>
            </a:r>
            <a:r>
              <a:rPr lang="zh-CN" altLang="zh-CN" b="1" dirty="0"/>
              <a:t>注释设计</a:t>
            </a:r>
          </a:p>
          <a:p>
            <a:r>
              <a:rPr lang="en-US" altLang="zh-CN" b="1" dirty="0"/>
              <a:t>4.11</a:t>
            </a:r>
            <a:r>
              <a:rPr lang="zh-CN" altLang="zh-CN" b="1" dirty="0"/>
              <a:t>限制条件</a:t>
            </a:r>
          </a:p>
          <a:p>
            <a:r>
              <a:rPr lang="en-US" altLang="zh-CN" b="1" dirty="0"/>
              <a:t>4.12</a:t>
            </a:r>
            <a:r>
              <a:rPr lang="zh-CN" altLang="zh-CN" b="1" dirty="0"/>
              <a:t>测试计划</a:t>
            </a:r>
          </a:p>
          <a:p>
            <a:r>
              <a:rPr lang="en-US" altLang="zh-CN" b="1" dirty="0"/>
              <a:t>4.13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36283730"/>
      </p:ext>
    </p:extLst>
  </p:cSld>
  <p:clrMapOvr>
    <a:masterClrMapping/>
  </p:clrMapOvr>
  <p:transition spd="slow" advTm="0">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3" name="文本框 2">
            <a:extLst>
              <a:ext uri="{FF2B5EF4-FFF2-40B4-BE49-F238E27FC236}">
                <a16:creationId xmlns:a16="http://schemas.microsoft.com/office/drawing/2014/main" xmlns="" id="{98C7220D-F23C-4D70-9E00-D92CF04473D7}"/>
              </a:ext>
            </a:extLst>
          </p:cNvPr>
          <p:cNvSpPr txBox="1"/>
          <p:nvPr/>
        </p:nvSpPr>
        <p:spPr>
          <a:xfrm>
            <a:off x="6178733" y="4391938"/>
            <a:ext cx="2492027" cy="1569660"/>
          </a:xfrm>
          <a:prstGeom prst="rect">
            <a:avLst/>
          </a:prstGeom>
          <a:noFill/>
        </p:spPr>
        <p:txBody>
          <a:bodyPr wrap="square" rtlCol="0">
            <a:spAutoFit/>
          </a:bodyPr>
          <a:lstStyle/>
          <a:p>
            <a:r>
              <a:rPr lang="en-US" altLang="zh-CN" sz="2400" b="1" dirty="0"/>
              <a:t>1.1</a:t>
            </a:r>
            <a:r>
              <a:rPr lang="zh-CN" altLang="en-US" sz="2400" b="1" dirty="0"/>
              <a:t>编写目的</a:t>
            </a:r>
            <a:endParaRPr lang="en-US" altLang="zh-CN" sz="2400" b="1" dirty="0"/>
          </a:p>
          <a:p>
            <a:r>
              <a:rPr lang="en-US" altLang="zh-CN" sz="2400" b="1" dirty="0"/>
              <a:t>1.2</a:t>
            </a:r>
            <a:r>
              <a:rPr lang="zh-CN" altLang="en-US" sz="2400" b="1" dirty="0"/>
              <a:t>背景</a:t>
            </a:r>
            <a:endParaRPr lang="en-US" altLang="zh-CN" sz="2400" b="1" dirty="0"/>
          </a:p>
          <a:p>
            <a:r>
              <a:rPr lang="en-US" altLang="zh-CN" sz="2400" b="1" dirty="0"/>
              <a:t>1.3</a:t>
            </a:r>
            <a:r>
              <a:rPr lang="zh-CN" altLang="en-US" sz="2400" b="1" dirty="0"/>
              <a:t>定义</a:t>
            </a:r>
            <a:endParaRPr lang="en-US" altLang="zh-CN" sz="2400" b="1" dirty="0"/>
          </a:p>
          <a:p>
            <a:r>
              <a:rPr lang="en-US" altLang="zh-CN" sz="2400" b="1" dirty="0"/>
              <a:t>1.4</a:t>
            </a:r>
            <a:r>
              <a:rPr lang="zh-CN" altLang="en-US" sz="2400" b="1" dirty="0"/>
              <a:t>参考资料</a:t>
            </a:r>
          </a:p>
        </p:txBody>
      </p:sp>
    </p:spTree>
    <p:custDataLst>
      <p:tags r:id="rId1"/>
    </p:custDataLst>
    <p:extLst>
      <p:ext uri="{BB962C8B-B14F-4D97-AF65-F5344CB8AC3E}">
        <p14:creationId xmlns:p14="http://schemas.microsoft.com/office/powerpoint/2010/main" val="1026422396"/>
      </p:ext>
    </p:extLst>
  </p:cSld>
  <p:clrMapOvr>
    <a:masterClrMapping/>
  </p:clrMapOvr>
  <p:transition spd="slow" advTm="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687"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4661394"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8733631"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6"/>
          <p:cNvSpPr txBox="1"/>
          <p:nvPr/>
        </p:nvSpPr>
        <p:spPr>
          <a:xfrm>
            <a:off x="380703" y="3549484"/>
            <a:ext cx="3516347" cy="1807161"/>
          </a:xfrm>
          <a:prstGeom prst="rect">
            <a:avLst/>
          </a:prstGeom>
          <a:noFill/>
        </p:spPr>
        <p:txBody>
          <a:bodyPr wrap="non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4.1</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目的：通过关键字搜索商品；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通过分类查找该类商品。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特点：方便用户查询所需商品，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直观展示分类商品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8" name="TextBox 16"/>
          <p:cNvSpPr txBox="1"/>
          <p:nvPr/>
        </p:nvSpPr>
        <p:spPr>
          <a:xfrm>
            <a:off x="4917207" y="3551540"/>
            <a:ext cx="2772554" cy="1253164"/>
          </a:xfrm>
          <a:prstGeom prst="rect">
            <a:avLst/>
          </a:prstGeom>
          <a:noFill/>
        </p:spPr>
        <p:txBody>
          <a:bodyPr wrap="non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4.2</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关键字搜索功能；</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根据不同类别浏览商品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0" name="TextBox 16"/>
          <p:cNvSpPr txBox="1"/>
          <p:nvPr/>
        </p:nvSpPr>
        <p:spPr>
          <a:xfrm>
            <a:off x="8549099" y="3472309"/>
            <a:ext cx="6429375" cy="2638158"/>
          </a:xfrm>
          <a:prstGeom prst="rect">
            <a:avLst/>
          </a:prstGeom>
          <a:noFill/>
        </p:spPr>
        <p:txBody>
          <a:bodyPr wrap="squar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4.3</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精度：输入的关键字不能超过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满足用户需求；</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灵活性：可以根据用户给出的</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不同关键字，</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迅速查找包含该关键字的商品；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可以根据商品类别快速查找该类商品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508465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ppt_h/2"/>
                                          </p:val>
                                        </p:tav>
                                        <p:tav tm="100000">
                                          <p:val>
                                            <p:strVal val="#ppt_y"/>
                                          </p:val>
                                        </p:tav>
                                      </p:tavLst>
                                    </p:anim>
                                    <p:anim calcmode="lin" valueType="num">
                                      <p:cBhvr>
                                        <p:cTn id="24" dur="250" fill="hold"/>
                                        <p:tgtEl>
                                          <p:spTgt spid="26"/>
                                        </p:tgtEl>
                                        <p:attrNameLst>
                                          <p:attrName>ppt_w</p:attrName>
                                        </p:attrNameLst>
                                      </p:cBhvr>
                                      <p:tavLst>
                                        <p:tav tm="0">
                                          <p:val>
                                            <p:strVal val="#ppt_w"/>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childTnLst>
                                </p:cTn>
                              </p:par>
                            </p:childTnLst>
                          </p:cTn>
                        </p:par>
                        <p:par>
                          <p:cTn id="26" fill="hold">
                            <p:stCondLst>
                              <p:cond delay="7050"/>
                            </p:stCondLst>
                            <p:childTnLst>
                              <p:par>
                                <p:cTn id="27" presetID="17" presetClass="entr" presetSubtype="1" fill="hold" grpId="0" nodeType="afterEffect">
                                  <p:stCondLst>
                                    <p:cond delay="0"/>
                                  </p:stCondLst>
                                  <p:iterate type="lt">
                                    <p:tmPct val="40000"/>
                                  </p:iterate>
                                  <p:childTnLst>
                                    <p:set>
                                      <p:cBhvr>
                                        <p:cTn id="28" dur="1" fill="hold">
                                          <p:stCondLst>
                                            <p:cond delay="0"/>
                                          </p:stCondLst>
                                        </p:cTn>
                                        <p:tgtEl>
                                          <p:spTgt spid="28"/>
                                        </p:tgtEl>
                                        <p:attrNameLst>
                                          <p:attrName>style.visibility</p:attrName>
                                        </p:attrNameLst>
                                      </p:cBhvr>
                                      <p:to>
                                        <p:strVal val="visible"/>
                                      </p:to>
                                    </p:set>
                                    <p:anim calcmode="lin" valueType="num">
                                      <p:cBhvr>
                                        <p:cTn id="29" dur="250" fill="hold"/>
                                        <p:tgtEl>
                                          <p:spTgt spid="28"/>
                                        </p:tgtEl>
                                        <p:attrNameLst>
                                          <p:attrName>ppt_x</p:attrName>
                                        </p:attrNameLst>
                                      </p:cBhvr>
                                      <p:tavLst>
                                        <p:tav tm="0">
                                          <p:val>
                                            <p:strVal val="#ppt_x"/>
                                          </p:val>
                                        </p:tav>
                                        <p:tav tm="100000">
                                          <p:val>
                                            <p:strVal val="#ppt_x"/>
                                          </p:val>
                                        </p:tav>
                                      </p:tavLst>
                                    </p:anim>
                                    <p:anim calcmode="lin" valueType="num">
                                      <p:cBhvr>
                                        <p:cTn id="30" dur="250" fill="hold"/>
                                        <p:tgtEl>
                                          <p:spTgt spid="28"/>
                                        </p:tgtEl>
                                        <p:attrNameLst>
                                          <p:attrName>ppt_y</p:attrName>
                                        </p:attrNameLst>
                                      </p:cBhvr>
                                      <p:tavLst>
                                        <p:tav tm="0">
                                          <p:val>
                                            <p:strVal val="#ppt_y-#ppt_h/2"/>
                                          </p:val>
                                        </p:tav>
                                        <p:tav tm="100000">
                                          <p:val>
                                            <p:strVal val="#ppt_y"/>
                                          </p:val>
                                        </p:tav>
                                      </p:tavLst>
                                    </p:anim>
                                    <p:anim calcmode="lin" valueType="num">
                                      <p:cBhvr>
                                        <p:cTn id="31" dur="250" fill="hold"/>
                                        <p:tgtEl>
                                          <p:spTgt spid="28"/>
                                        </p:tgtEl>
                                        <p:attrNameLst>
                                          <p:attrName>ppt_w</p:attrName>
                                        </p:attrNameLst>
                                      </p:cBhvr>
                                      <p:tavLst>
                                        <p:tav tm="0">
                                          <p:val>
                                            <p:strVal val="#ppt_w"/>
                                          </p:val>
                                        </p:tav>
                                        <p:tav tm="100000">
                                          <p:val>
                                            <p:strVal val="#ppt_w"/>
                                          </p:val>
                                        </p:tav>
                                      </p:tavLst>
                                    </p:anim>
                                    <p:anim calcmode="lin" valueType="num">
                                      <p:cBhvr>
                                        <p:cTn id="32" dur="250" fill="hold"/>
                                        <p:tgtEl>
                                          <p:spTgt spid="28"/>
                                        </p:tgtEl>
                                        <p:attrNameLst>
                                          <p:attrName>ppt_h</p:attrName>
                                        </p:attrNameLst>
                                      </p:cBhvr>
                                      <p:tavLst>
                                        <p:tav tm="0">
                                          <p:val>
                                            <p:fltVal val="0"/>
                                          </p:val>
                                        </p:tav>
                                        <p:tav tm="100000">
                                          <p:val>
                                            <p:strVal val="#ppt_h"/>
                                          </p:val>
                                        </p:tav>
                                      </p:tavLst>
                                    </p:anim>
                                  </p:childTnLst>
                                </p:cTn>
                              </p:par>
                            </p:childTnLst>
                          </p:cTn>
                        </p:par>
                        <p:par>
                          <p:cTn id="33" fill="hold">
                            <p:stCondLst>
                              <p:cond delay="9600"/>
                            </p:stCondLst>
                            <p:childTnLst>
                              <p:par>
                                <p:cTn id="34" presetID="17" presetClass="entr" presetSubtype="1" fill="hold" grpId="0" nodeType="afterEffect">
                                  <p:stCondLst>
                                    <p:cond delay="0"/>
                                  </p:stCondLst>
                                  <p:iterate type="lt">
                                    <p:tmPct val="40000"/>
                                  </p:iterate>
                                  <p:childTnLst>
                                    <p:set>
                                      <p:cBhvr>
                                        <p:cTn id="35" dur="1" fill="hold">
                                          <p:stCondLst>
                                            <p:cond delay="0"/>
                                          </p:stCondLst>
                                        </p:cTn>
                                        <p:tgtEl>
                                          <p:spTgt spid="30"/>
                                        </p:tgtEl>
                                        <p:attrNameLst>
                                          <p:attrName>style.visibility</p:attrName>
                                        </p:attrNameLst>
                                      </p:cBhvr>
                                      <p:to>
                                        <p:strVal val="visible"/>
                                      </p:to>
                                    </p:set>
                                    <p:anim calcmode="lin" valueType="num">
                                      <p:cBhvr>
                                        <p:cTn id="36" dur="250" fill="hold"/>
                                        <p:tgtEl>
                                          <p:spTgt spid="30"/>
                                        </p:tgtEl>
                                        <p:attrNameLst>
                                          <p:attrName>ppt_x</p:attrName>
                                        </p:attrNameLst>
                                      </p:cBhvr>
                                      <p:tavLst>
                                        <p:tav tm="0">
                                          <p:val>
                                            <p:strVal val="#ppt_x"/>
                                          </p:val>
                                        </p:tav>
                                        <p:tav tm="100000">
                                          <p:val>
                                            <p:strVal val="#ppt_x"/>
                                          </p:val>
                                        </p:tav>
                                      </p:tavLst>
                                    </p:anim>
                                    <p:anim calcmode="lin" valueType="num">
                                      <p:cBhvr>
                                        <p:cTn id="37" dur="250" fill="hold"/>
                                        <p:tgtEl>
                                          <p:spTgt spid="30"/>
                                        </p:tgtEl>
                                        <p:attrNameLst>
                                          <p:attrName>ppt_y</p:attrName>
                                        </p:attrNameLst>
                                      </p:cBhvr>
                                      <p:tavLst>
                                        <p:tav tm="0">
                                          <p:val>
                                            <p:strVal val="#ppt_y-#ppt_h/2"/>
                                          </p:val>
                                        </p:tav>
                                        <p:tav tm="100000">
                                          <p:val>
                                            <p:strVal val="#ppt_y"/>
                                          </p:val>
                                        </p:tav>
                                      </p:tavLst>
                                    </p:anim>
                                    <p:anim calcmode="lin" valueType="num">
                                      <p:cBhvr>
                                        <p:cTn id="38" dur="250" fill="hold"/>
                                        <p:tgtEl>
                                          <p:spTgt spid="30"/>
                                        </p:tgtEl>
                                        <p:attrNameLst>
                                          <p:attrName>ppt_w</p:attrName>
                                        </p:attrNameLst>
                                      </p:cBhvr>
                                      <p:tavLst>
                                        <p:tav tm="0">
                                          <p:val>
                                            <p:strVal val="#ppt_w"/>
                                          </p:val>
                                        </p:tav>
                                        <p:tav tm="100000">
                                          <p:val>
                                            <p:strVal val="#ppt_w"/>
                                          </p:val>
                                        </p:tav>
                                      </p:tavLst>
                                    </p:anim>
                                    <p:anim calcmode="lin" valueType="num">
                                      <p:cBhvr>
                                        <p:cTn id="39" dur="25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6" grpId="0"/>
      <p:bldP spid="28" grpId="0"/>
      <p:bldP spid="3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3E2A795-1213-4350-AAC9-F0D26D86D017}"/>
              </a:ext>
            </a:extLst>
          </p:cNvPr>
          <p:cNvSpPr/>
          <p:nvPr/>
        </p:nvSpPr>
        <p:spPr>
          <a:xfrm>
            <a:off x="524719" y="0"/>
            <a:ext cx="6429375" cy="291438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输入项：输入要查询商品的关键字；点击分类图标。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输出项：展示包含该关键字的全部商品信息；输出该类别的全部商品信息。</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AE6A17D8-F868-467C-AA07-1134C066F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41" y="-1"/>
            <a:ext cx="5928509" cy="3040261"/>
          </a:xfrm>
          <a:prstGeom prst="rect">
            <a:avLst/>
          </a:prstGeom>
        </p:spPr>
      </p:pic>
      <p:pic>
        <p:nvPicPr>
          <p:cNvPr id="6" name="图片 5">
            <a:extLst>
              <a:ext uri="{FF2B5EF4-FFF2-40B4-BE49-F238E27FC236}">
                <a16:creationId xmlns:a16="http://schemas.microsoft.com/office/drawing/2014/main" xmlns="" id="{0FC18F36-D837-467F-A2F9-90228843E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7087" y="2900288"/>
            <a:ext cx="9021663" cy="4102339"/>
          </a:xfrm>
          <a:prstGeom prst="rect">
            <a:avLst/>
          </a:prstGeom>
          <a:ln>
            <a:noFill/>
          </a:ln>
          <a:effectLst>
            <a:softEdge rad="112500"/>
          </a:effectLst>
        </p:spPr>
      </p:pic>
    </p:spTree>
    <p:extLst>
      <p:ext uri="{BB962C8B-B14F-4D97-AF65-F5344CB8AC3E}">
        <p14:creationId xmlns:p14="http://schemas.microsoft.com/office/powerpoint/2010/main" val="227155027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CC30F2A-100E-4041-BC17-30AD96FFBE93}"/>
              </a:ext>
            </a:extLst>
          </p:cNvPr>
          <p:cNvSpPr/>
          <p:nvPr/>
        </p:nvSpPr>
        <p:spPr>
          <a:xfrm>
            <a:off x="524719" y="447973"/>
            <a:ext cx="6429375" cy="470032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4.6</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软件设计：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设计原理：通过进行商品名与关键字的比较，找出包含关键字的商品名进行输出；通过点击不同分类图标，浏览该类商品。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逻辑关系：通过点击不同分类图标显示不同类别商品。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67C7CD91-45B1-467E-A610-92F6ECA5B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71" y="231949"/>
            <a:ext cx="5328592" cy="5328592"/>
          </a:xfrm>
          <a:prstGeom prst="rect">
            <a:avLst/>
          </a:prstGeom>
        </p:spPr>
      </p:pic>
    </p:spTree>
    <p:extLst>
      <p:ext uri="{BB962C8B-B14F-4D97-AF65-F5344CB8AC3E}">
        <p14:creationId xmlns:p14="http://schemas.microsoft.com/office/powerpoint/2010/main" val="4170989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34AFCEEF-A95E-4824-B0EA-746D957C0F3E}"/>
              </a:ext>
            </a:extLst>
          </p:cNvPr>
          <p:cNvSpPr/>
          <p:nvPr/>
        </p:nvSpPr>
        <p:spPr>
          <a:xfrm>
            <a:off x="874731" y="46911"/>
            <a:ext cx="6429375" cy="2389500"/>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4.7</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流程逻辑</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授权登陆后完成实名认证后进入首页，输入关键字进行商品查询或者通过点击不同分类图标，进入商品信息界面；可以对商品进行收藏、加购、提交订单；对未完成的订单可以进行取消订单和确认收货两种操作；对已完成的订单可以进行申诉、评价两种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1F27A174-D628-45A7-97BF-6A26644202B8}"/>
              </a:ext>
            </a:extLst>
          </p:cNvPr>
          <p:cNvPicPr/>
          <p:nvPr/>
        </p:nvPicPr>
        <p:blipFill>
          <a:blip r:embed="rId2"/>
          <a:stretch>
            <a:fillRect/>
          </a:stretch>
        </p:blipFill>
        <p:spPr>
          <a:xfrm>
            <a:off x="7314134" y="231949"/>
            <a:ext cx="5274310" cy="6454775"/>
          </a:xfrm>
          <a:prstGeom prst="rect">
            <a:avLst/>
          </a:prstGeom>
        </p:spPr>
      </p:pic>
      <p:pic>
        <p:nvPicPr>
          <p:cNvPr id="4" name="图片 3">
            <a:extLst>
              <a:ext uri="{FF2B5EF4-FFF2-40B4-BE49-F238E27FC236}">
                <a16:creationId xmlns:a16="http://schemas.microsoft.com/office/drawing/2014/main" xmlns="" id="{381866A2-70E3-445B-8548-303E65908E40}"/>
              </a:ext>
            </a:extLst>
          </p:cNvPr>
          <p:cNvPicPr/>
          <p:nvPr/>
        </p:nvPicPr>
        <p:blipFill>
          <a:blip r:embed="rId3"/>
          <a:stretch>
            <a:fillRect/>
          </a:stretch>
        </p:blipFill>
        <p:spPr>
          <a:xfrm>
            <a:off x="740743" y="2608213"/>
            <a:ext cx="6021183" cy="4078511"/>
          </a:xfrm>
          <a:prstGeom prst="rect">
            <a:avLst/>
          </a:prstGeom>
        </p:spPr>
      </p:pic>
    </p:spTree>
    <p:extLst>
      <p:ext uri="{BB962C8B-B14F-4D97-AF65-F5344CB8AC3E}">
        <p14:creationId xmlns:p14="http://schemas.microsoft.com/office/powerpoint/2010/main" val="7889198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CA6CEC4-A03B-4F46-98ED-1EBACA387218}"/>
              </a:ext>
            </a:extLst>
          </p:cNvPr>
          <p:cNvPicPr/>
          <p:nvPr/>
        </p:nvPicPr>
        <p:blipFill>
          <a:blip r:embed="rId2"/>
          <a:stretch>
            <a:fillRect/>
          </a:stretch>
        </p:blipFill>
        <p:spPr>
          <a:xfrm>
            <a:off x="1964879" y="663997"/>
            <a:ext cx="7101651" cy="5112568"/>
          </a:xfrm>
          <a:prstGeom prst="rect">
            <a:avLst/>
          </a:prstGeom>
        </p:spPr>
      </p:pic>
    </p:spTree>
    <p:extLst>
      <p:ext uri="{BB962C8B-B14F-4D97-AF65-F5344CB8AC3E}">
        <p14:creationId xmlns:p14="http://schemas.microsoft.com/office/powerpoint/2010/main" val="2797341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65328" y="4661041"/>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137"/>
          <p:cNvGrpSpPr/>
          <p:nvPr/>
        </p:nvGrpSpPr>
        <p:grpSpPr>
          <a:xfrm>
            <a:off x="1502228" y="2303735"/>
            <a:ext cx="301358" cy="2317121"/>
            <a:chOff x="1074408" y="1485901"/>
            <a:chExt cx="214311" cy="1647821"/>
          </a:xfrm>
        </p:grpSpPr>
        <p:cxnSp>
          <p:nvCxnSpPr>
            <p:cNvPr id="91" name="Straight Connector 90"/>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a:xfrm>
              <a:off x="1074408" y="2190750"/>
              <a:ext cx="214311" cy="9429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138"/>
          <p:cNvGrpSpPr/>
          <p:nvPr/>
        </p:nvGrpSpPr>
        <p:grpSpPr>
          <a:xfrm>
            <a:off x="2035839" y="2303735"/>
            <a:ext cx="301358" cy="2317121"/>
            <a:chOff x="1447800" y="1485901"/>
            <a:chExt cx="214311" cy="1647821"/>
          </a:xfrm>
        </p:grpSpPr>
        <p:cxnSp>
          <p:nvCxnSpPr>
            <p:cNvPr id="98" name="Straight Connector 97"/>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1447800" y="1962150"/>
              <a:ext cx="214311" cy="11715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139"/>
          <p:cNvGrpSpPr/>
          <p:nvPr/>
        </p:nvGrpSpPr>
        <p:grpSpPr>
          <a:xfrm>
            <a:off x="2569451" y="2303735"/>
            <a:ext cx="301358" cy="2317121"/>
            <a:chOff x="1828800" y="1485901"/>
            <a:chExt cx="214311" cy="1647821"/>
          </a:xfrm>
        </p:grpSpPr>
        <p:cxnSp>
          <p:nvCxnSpPr>
            <p:cNvPr id="104" name="Straight Connector 103"/>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1828800" y="1809750"/>
              <a:ext cx="214311" cy="13239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140"/>
          <p:cNvGrpSpPr/>
          <p:nvPr/>
        </p:nvGrpSpPr>
        <p:grpSpPr>
          <a:xfrm>
            <a:off x="3103063" y="2303735"/>
            <a:ext cx="301358" cy="2317121"/>
            <a:chOff x="2209800" y="1485901"/>
            <a:chExt cx="214311" cy="1647821"/>
          </a:xfrm>
        </p:grpSpPr>
        <p:cxnSp>
          <p:nvCxnSpPr>
            <p:cNvPr id="108" name="Straight Connector 107"/>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2209800" y="2419350"/>
              <a:ext cx="214311" cy="7143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41"/>
          <p:cNvGrpSpPr/>
          <p:nvPr/>
        </p:nvGrpSpPr>
        <p:grpSpPr>
          <a:xfrm>
            <a:off x="3636674" y="2303735"/>
            <a:ext cx="301358" cy="2317121"/>
            <a:chOff x="2667000" y="1485901"/>
            <a:chExt cx="214311" cy="1647821"/>
          </a:xfrm>
        </p:grpSpPr>
        <p:cxnSp>
          <p:nvCxnSpPr>
            <p:cNvPr id="128" name="Straight Connector 127"/>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ounded Rectangle 128"/>
            <p:cNvSpPr/>
            <p:nvPr/>
          </p:nvSpPr>
          <p:spPr>
            <a:xfrm>
              <a:off x="2667000" y="1962150"/>
              <a:ext cx="214311" cy="11715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42"/>
          <p:cNvGrpSpPr/>
          <p:nvPr/>
        </p:nvGrpSpPr>
        <p:grpSpPr>
          <a:xfrm>
            <a:off x="4170289" y="2303735"/>
            <a:ext cx="301358" cy="2317121"/>
            <a:chOff x="2971800" y="1485901"/>
            <a:chExt cx="214311" cy="1647821"/>
          </a:xfrm>
        </p:grpSpPr>
        <p:cxnSp>
          <p:nvCxnSpPr>
            <p:cNvPr id="136" name="Straight Connector 135"/>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2971800" y="1809750"/>
              <a:ext cx="214311" cy="132397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4" name="Rectangle 143"/>
          <p:cNvSpPr/>
          <p:nvPr/>
        </p:nvSpPr>
        <p:spPr>
          <a:xfrm>
            <a:off x="1532831"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55</a:t>
            </a:r>
          </a:p>
        </p:txBody>
      </p:sp>
      <p:sp>
        <p:nvSpPr>
          <p:cNvPr id="145" name="Rectangle 144"/>
          <p:cNvSpPr/>
          <p:nvPr/>
        </p:nvSpPr>
        <p:spPr>
          <a:xfrm>
            <a:off x="2071102"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sp>
        <p:nvSpPr>
          <p:cNvPr id="146" name="Rectangle 145"/>
          <p:cNvSpPr/>
          <p:nvPr/>
        </p:nvSpPr>
        <p:spPr>
          <a:xfrm>
            <a:off x="2609373"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85</a:t>
            </a:r>
          </a:p>
        </p:txBody>
      </p:sp>
      <p:sp>
        <p:nvSpPr>
          <p:cNvPr id="147" name="Rectangle 146"/>
          <p:cNvSpPr/>
          <p:nvPr/>
        </p:nvSpPr>
        <p:spPr>
          <a:xfrm>
            <a:off x="3147644"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40</a:t>
            </a:r>
          </a:p>
        </p:txBody>
      </p:sp>
      <p:sp>
        <p:nvSpPr>
          <p:cNvPr id="148" name="Rectangle 147"/>
          <p:cNvSpPr/>
          <p:nvPr/>
        </p:nvSpPr>
        <p:spPr>
          <a:xfrm>
            <a:off x="3685915"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60</a:t>
            </a:r>
          </a:p>
        </p:txBody>
      </p:sp>
      <p:sp>
        <p:nvSpPr>
          <p:cNvPr id="149" name="Rectangle 148"/>
          <p:cNvSpPr/>
          <p:nvPr/>
        </p:nvSpPr>
        <p:spPr>
          <a:xfrm>
            <a:off x="4224186"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80</a:t>
            </a:r>
          </a:p>
        </p:txBody>
      </p:sp>
      <p:sp>
        <p:nvSpPr>
          <p:cNvPr id="2" name="矩形 1">
            <a:extLst>
              <a:ext uri="{FF2B5EF4-FFF2-40B4-BE49-F238E27FC236}">
                <a16:creationId xmlns:a16="http://schemas.microsoft.com/office/drawing/2014/main" xmlns="" id="{E3417798-483F-49C8-AF58-E2B3737D9062}"/>
              </a:ext>
            </a:extLst>
          </p:cNvPr>
          <p:cNvSpPr/>
          <p:nvPr/>
        </p:nvSpPr>
        <p:spPr>
          <a:xfrm>
            <a:off x="5323095" y="1287374"/>
            <a:ext cx="6429375" cy="294349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分类模块通过商品信息界面与我的模块中的收藏夹相关联：点击收藏按钮，商品将被加入收藏夹。</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分类模块通过商品信息界面与我的模块中全部订单的待收货相关联：点击提交订单，将会生成订单信息，进而加入全部订单的待收货中。</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6095585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Right)">
                                      <p:cBhvr>
                                        <p:cTn id="7" dur="500"/>
                                        <p:tgtEl>
                                          <p:spTgt spid="9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1000"/>
                                        <p:tgtEl>
                                          <p:spTgt spid="144"/>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Bottom)">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1000"/>
                                        <p:tgtEl>
                                          <p:spTgt spid="145"/>
                                        </p:tgtEl>
                                      </p:cBhvr>
                                    </p:animEffect>
                                  </p:childTnLst>
                                </p:cTn>
                              </p:par>
                            </p:childTnLst>
                          </p:cTn>
                        </p:par>
                        <p:par>
                          <p:cTn id="22" fill="hold">
                            <p:stCondLst>
                              <p:cond delay="2500"/>
                            </p:stCondLst>
                            <p:childTnLst>
                              <p:par>
                                <p:cTn id="23" presetID="1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lide(fromBottom)">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1000"/>
                                        <p:tgtEl>
                                          <p:spTgt spid="146"/>
                                        </p:tgtEl>
                                      </p:cBhvr>
                                    </p:animEffect>
                                  </p:childTnLst>
                                </p:cTn>
                              </p:par>
                            </p:childTnLst>
                          </p:cTn>
                        </p:par>
                        <p:par>
                          <p:cTn id="29" fill="hold">
                            <p:stCondLst>
                              <p:cond delay="3500"/>
                            </p:stCondLst>
                            <p:childTnLst>
                              <p:par>
                                <p:cTn id="30" presetID="1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1000"/>
                                        <p:tgtEl>
                                          <p:spTgt spid="147"/>
                                        </p:tgtEl>
                                      </p:cBhvr>
                                    </p:animEffect>
                                  </p:childTnLst>
                                </p:cTn>
                              </p:par>
                            </p:childTnLst>
                          </p:cTn>
                        </p:par>
                        <p:par>
                          <p:cTn id="36" fill="hold">
                            <p:stCondLst>
                              <p:cond delay="45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slide(fromBottom)">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1000"/>
                                        <p:tgtEl>
                                          <p:spTgt spid="148"/>
                                        </p:tgtEl>
                                      </p:cBhvr>
                                    </p:animEffect>
                                  </p:childTnLst>
                                </p:cTn>
                              </p:par>
                            </p:childTnLst>
                          </p:cTn>
                        </p:par>
                        <p:par>
                          <p:cTn id="43" fill="hold">
                            <p:stCondLst>
                              <p:cond delay="5500"/>
                            </p:stCondLst>
                            <p:childTnLst>
                              <p:par>
                                <p:cTn id="44" presetID="1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slide(fromBottom)">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4" grpId="0"/>
      <p:bldP spid="145" grpId="0"/>
      <p:bldP spid="146" grpId="0"/>
      <p:bldP spid="147" grpId="0"/>
      <p:bldP spid="148" grpId="0"/>
      <p:bldP spid="1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20BFA65C-B66A-4412-9702-D90663DD9E8F}"/>
              </a:ext>
            </a:extLst>
          </p:cNvPr>
          <p:cNvSpPr/>
          <p:nvPr/>
        </p:nvSpPr>
        <p:spPr>
          <a:xfrm>
            <a:off x="236687" y="0"/>
            <a:ext cx="6984776" cy="2637389"/>
          </a:xfrm>
          <a:prstGeom prst="rect">
            <a:avLst/>
          </a:prstGeom>
        </p:spPr>
        <p:txBody>
          <a:bodyPr wrap="square">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spcAft>
                <a:spcPts val="0"/>
              </a:spcAft>
            </a:pP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    </a:t>
            </a:r>
            <a:endParaRPr lang="zh-CN" altLang="en-US" kern="100" dirty="0">
              <a:latin typeface="等线" panose="02010600030101010101" pitchFamily="2"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xmlns="" id="{92DCFBB3-48B0-4EC4-861F-9E5A3A5287B6}"/>
              </a:ext>
            </a:extLst>
          </p:cNvPr>
          <p:cNvSpPr/>
          <p:nvPr/>
        </p:nvSpPr>
        <p:spPr>
          <a:xfrm>
            <a:off x="6789415" y="-457803"/>
            <a:ext cx="6984776" cy="2094163"/>
          </a:xfrm>
          <a:prstGeom prst="rect">
            <a:avLst/>
          </a:prstGeom>
        </p:spPr>
        <p:txBody>
          <a:bodyPr wrap="square">
            <a:spAutoFit/>
          </a:bodyPr>
          <a:lstStyle/>
          <a:p>
            <a:pPr algn="just">
              <a:lnSpc>
                <a:spcPct val="173000"/>
              </a:lnSpc>
              <a:spcBef>
                <a:spcPts val="1300"/>
              </a:spcBef>
              <a:spcAft>
                <a:spcPts val="1300"/>
              </a:spcAft>
            </a:pPr>
            <a:endParaRPr lang="zh-CN" altLang="en-US" kern="100" dirty="0">
              <a:latin typeface="等线" panose="02010600030101010101" pitchFamily="2" charset="-122"/>
              <a:ea typeface="微软雅黑" panose="020B0503020204020204" pitchFamily="34"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输入关键字长度不能超过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个字符。</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B0BED759-B26C-47BB-8D48-92EA74D7A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158" y="1849788"/>
            <a:ext cx="5328592" cy="5328592"/>
          </a:xfrm>
          <a:prstGeom prst="rect">
            <a:avLst/>
          </a:prstGeom>
        </p:spPr>
      </p:pic>
      <p:sp>
        <p:nvSpPr>
          <p:cNvPr id="5" name="文本框 4">
            <a:extLst>
              <a:ext uri="{FF2B5EF4-FFF2-40B4-BE49-F238E27FC236}">
                <a16:creationId xmlns:a16="http://schemas.microsoft.com/office/drawing/2014/main" xmlns="" id="{7F40D394-30B3-444F-9B02-1A720E6E4414}"/>
              </a:ext>
            </a:extLst>
          </p:cNvPr>
          <p:cNvSpPr txBox="1"/>
          <p:nvPr/>
        </p:nvSpPr>
        <p:spPr>
          <a:xfrm>
            <a:off x="3837087" y="880021"/>
            <a:ext cx="1410529" cy="400110"/>
          </a:xfrm>
          <a:prstGeom prst="rect">
            <a:avLst/>
          </a:prstGeom>
          <a:noFill/>
        </p:spPr>
        <p:txBody>
          <a:bodyPr wrap="square" rtlCol="0">
            <a:spAutoFit/>
          </a:bodyPr>
          <a:lstStyle/>
          <a:p>
            <a:r>
              <a:rPr lang="zh-CN" altLang="en-US" sz="2000" b="1" dirty="0" smtClean="0"/>
              <a:t>伪代码</a:t>
            </a:r>
            <a:endParaRPr lang="zh-CN" altLang="en-US" sz="2000" b="1" dirty="0"/>
          </a:p>
        </p:txBody>
      </p:sp>
      <p:sp>
        <p:nvSpPr>
          <p:cNvPr id="3" name="矩形 2">
            <a:extLst>
              <a:ext uri="{FF2B5EF4-FFF2-40B4-BE49-F238E27FC236}">
                <a16:creationId xmlns:a16="http://schemas.microsoft.com/office/drawing/2014/main" xmlns="" id="{3DE3E99E-4A04-4998-8400-E5D529751EC8}"/>
              </a:ext>
            </a:extLst>
          </p:cNvPr>
          <p:cNvSpPr/>
          <p:nvPr/>
        </p:nvSpPr>
        <p:spPr>
          <a:xfrm>
            <a:off x="3837087" y="1497095"/>
            <a:ext cx="2422599" cy="4801314"/>
          </a:xfrm>
          <a:prstGeom prst="rect">
            <a:avLst/>
          </a:prstGeom>
        </p:spPr>
        <p:txBody>
          <a:bodyPr wrap="square">
            <a:spAutoFit/>
          </a:bodyPr>
          <a:lstStyle/>
          <a:p>
            <a:endParaRPr lang="en-US" altLang="zh-CN" dirty="0"/>
          </a:p>
          <a:p>
            <a:r>
              <a:rPr lang="zh-CN" altLang="zh-CN" dirty="0"/>
              <a:t>分类查询：</a:t>
            </a:r>
          </a:p>
          <a:p>
            <a:r>
              <a:rPr lang="en-US" altLang="zh-CN" dirty="0"/>
              <a:t>main{</a:t>
            </a:r>
            <a:endParaRPr lang="zh-CN" altLang="zh-CN" dirty="0"/>
          </a:p>
          <a:p>
            <a:r>
              <a:rPr lang="en-US" altLang="zh-CN" dirty="0"/>
              <a:t>     </a:t>
            </a:r>
            <a:r>
              <a:rPr lang="zh-CN" altLang="zh-CN" dirty="0"/>
              <a:t>点击分类图标</a:t>
            </a:r>
            <a:r>
              <a:rPr lang="en-US" altLang="zh-CN" dirty="0"/>
              <a:t>(</a:t>
            </a:r>
            <a:r>
              <a:rPr lang="zh-CN" altLang="zh-CN" dirty="0"/>
              <a:t>相当于</a:t>
            </a:r>
            <a:r>
              <a:rPr lang="en-US" altLang="zh-CN" dirty="0"/>
              <a:t>str=</a:t>
            </a:r>
            <a:r>
              <a:rPr lang="zh-CN" altLang="zh-CN" dirty="0"/>
              <a:t>类名</a:t>
            </a:r>
            <a:r>
              <a:rPr lang="en-US" altLang="zh-CN" dirty="0"/>
              <a:t>);</a:t>
            </a:r>
            <a:endParaRPr lang="zh-CN" altLang="zh-CN" dirty="0"/>
          </a:p>
          <a:p>
            <a:r>
              <a:rPr lang="en-US" altLang="zh-CN" dirty="0"/>
              <a:t>     </a:t>
            </a:r>
            <a:r>
              <a:rPr lang="en-US" altLang="zh-CN" dirty="0" err="1"/>
              <a:t>fenlei</a:t>
            </a:r>
            <a:r>
              <a:rPr lang="en-US" altLang="zh-CN" dirty="0"/>
              <a:t>(str);</a:t>
            </a:r>
            <a:endParaRPr lang="zh-CN" altLang="zh-CN" dirty="0"/>
          </a:p>
          <a:p>
            <a:r>
              <a:rPr lang="en-US" altLang="zh-CN" dirty="0"/>
              <a:t>}</a:t>
            </a:r>
            <a:endParaRPr lang="zh-CN" altLang="zh-CN" dirty="0"/>
          </a:p>
          <a:p>
            <a:r>
              <a:rPr lang="en-US" altLang="zh-CN" dirty="0"/>
              <a:t>void </a:t>
            </a:r>
            <a:r>
              <a:rPr lang="en-US" altLang="zh-CN" dirty="0" err="1"/>
              <a:t>fenlei</a:t>
            </a:r>
            <a:r>
              <a:rPr lang="en-US" altLang="zh-CN" dirty="0"/>
              <a:t>(String str){</a:t>
            </a:r>
            <a:endParaRPr lang="zh-CN" altLang="zh-CN" dirty="0"/>
          </a:p>
          <a:p>
            <a:r>
              <a:rPr lang="en-US" altLang="zh-CN" dirty="0"/>
              <a:t>     </a:t>
            </a:r>
            <a:r>
              <a:rPr lang="zh-CN" altLang="zh-CN" dirty="0"/>
              <a:t>读入字符串</a:t>
            </a:r>
            <a:r>
              <a:rPr lang="en-US" altLang="zh-CN" dirty="0"/>
              <a:t>str</a:t>
            </a:r>
            <a:endParaRPr lang="zh-CN" altLang="zh-CN" dirty="0"/>
          </a:p>
          <a:p>
            <a:r>
              <a:rPr lang="en-US" altLang="zh-CN" dirty="0"/>
              <a:t>     </a:t>
            </a:r>
            <a:r>
              <a:rPr lang="zh-CN" altLang="zh-CN" dirty="0"/>
              <a:t>打开数据库表</a:t>
            </a:r>
          </a:p>
          <a:p>
            <a:r>
              <a:rPr lang="en-US" altLang="zh-CN" dirty="0"/>
              <a:t>      for(</a:t>
            </a:r>
            <a:r>
              <a:rPr lang="zh-CN" altLang="zh-CN" dirty="0"/>
              <a:t>商品信息表条目</a:t>
            </a:r>
            <a:r>
              <a:rPr lang="en-US" altLang="zh-CN" dirty="0"/>
              <a:t>) </a:t>
            </a:r>
            <a:endParaRPr lang="zh-CN" altLang="zh-CN" dirty="0"/>
          </a:p>
          <a:p>
            <a:r>
              <a:rPr lang="en-US" altLang="zh-CN" dirty="0"/>
              <a:t>              if(</a:t>
            </a:r>
            <a:r>
              <a:rPr lang="zh-CN" altLang="zh-CN" dirty="0"/>
              <a:t>商品分类</a:t>
            </a:r>
            <a:r>
              <a:rPr lang="en-US" altLang="zh-CN" dirty="0"/>
              <a:t>==str)</a:t>
            </a:r>
            <a:endParaRPr lang="zh-CN" altLang="zh-CN" dirty="0"/>
          </a:p>
          <a:p>
            <a:r>
              <a:rPr lang="en-US" altLang="zh-CN" dirty="0"/>
              <a:t>                    </a:t>
            </a:r>
            <a:r>
              <a:rPr lang="zh-CN" altLang="zh-CN" dirty="0"/>
              <a:t>输出商品信息</a:t>
            </a:r>
            <a:r>
              <a:rPr lang="en-US" altLang="zh-CN" dirty="0"/>
              <a:t>;</a:t>
            </a:r>
            <a:endParaRPr lang="zh-CN" altLang="zh-CN" dirty="0"/>
          </a:p>
          <a:p>
            <a:r>
              <a:rPr lang="en-US" altLang="zh-CN" dirty="0"/>
              <a:t>}</a:t>
            </a:r>
            <a:endParaRPr lang="zh-CN" altLang="zh-CN" dirty="0"/>
          </a:p>
        </p:txBody>
      </p:sp>
      <p:sp>
        <p:nvSpPr>
          <p:cNvPr id="7" name="矩形 6"/>
          <p:cNvSpPr/>
          <p:nvPr/>
        </p:nvSpPr>
        <p:spPr>
          <a:xfrm>
            <a:off x="514387" y="2494601"/>
            <a:ext cx="6429375" cy="2031325"/>
          </a:xfrm>
          <a:prstGeom prst="rect">
            <a:avLst/>
          </a:prstGeom>
        </p:spPr>
        <p:txBody>
          <a:bodyPr>
            <a:spAutoFit/>
          </a:bodyPr>
          <a:lstStyle/>
          <a:p>
            <a:r>
              <a:rPr lang="zh-CN" altLang="zh-CN" dirty="0"/>
              <a:t>商品分类浏览</a:t>
            </a:r>
            <a:r>
              <a:rPr lang="en-US" altLang="zh-CN" dirty="0"/>
              <a:t>m</a:t>
            </a:r>
            <a:endParaRPr lang="zh-CN" altLang="zh-CN" dirty="0"/>
          </a:p>
          <a:p>
            <a:r>
              <a:rPr lang="zh-CN" altLang="zh-CN" dirty="0"/>
              <a:t>打开商品信息表</a:t>
            </a:r>
          </a:p>
          <a:p>
            <a:r>
              <a:rPr lang="zh-CN" altLang="zh-CN" dirty="0"/>
              <a:t>循环直到商品信息表结束</a:t>
            </a:r>
          </a:p>
          <a:p>
            <a:r>
              <a:rPr lang="zh-CN" altLang="zh-CN" dirty="0"/>
              <a:t>如果商品分类等于</a:t>
            </a:r>
            <a:r>
              <a:rPr lang="en-US" altLang="zh-CN" dirty="0"/>
              <a:t>m</a:t>
            </a:r>
            <a:endParaRPr lang="zh-CN" altLang="zh-CN" dirty="0"/>
          </a:p>
          <a:p>
            <a:r>
              <a:rPr lang="zh-CN" altLang="zh-CN" dirty="0"/>
              <a:t>输出该商品信息</a:t>
            </a:r>
          </a:p>
          <a:p>
            <a:r>
              <a:rPr lang="zh-CN" altLang="zh-CN" dirty="0"/>
              <a:t>不等于</a:t>
            </a:r>
          </a:p>
          <a:p>
            <a:r>
              <a:rPr lang="zh-CN" altLang="zh-CN" dirty="0"/>
              <a:t>跳转到下一商品</a:t>
            </a:r>
          </a:p>
        </p:txBody>
      </p:sp>
    </p:spTree>
    <p:extLst>
      <p:ext uri="{BB962C8B-B14F-4D97-AF65-F5344CB8AC3E}">
        <p14:creationId xmlns:p14="http://schemas.microsoft.com/office/powerpoint/2010/main" val="697916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DCF78655-5C51-4C65-BBCD-BC8BB132EAF6}"/>
              </a:ext>
            </a:extLst>
          </p:cNvPr>
          <p:cNvSpPr/>
          <p:nvPr/>
        </p:nvSpPr>
        <p:spPr>
          <a:xfrm>
            <a:off x="596727" y="375965"/>
            <a:ext cx="6429375" cy="6238374"/>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输入数据：关键字；点击商品分类图标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预期结果：输出包含关键字的全部商品；输出该类商品的全部商品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2019/5/4</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需要在大量的商品信息中搜索到包含某一关键字的商品并输出，需要很好的查询算法。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A766BDCC-4B56-4CFC-A9E1-614D05EB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102" y="447973"/>
            <a:ext cx="5328592" cy="5328592"/>
          </a:xfrm>
          <a:prstGeom prst="rect">
            <a:avLst/>
          </a:prstGeom>
        </p:spPr>
      </p:pic>
    </p:spTree>
    <p:extLst>
      <p:ext uri="{BB962C8B-B14F-4D97-AF65-F5344CB8AC3E}">
        <p14:creationId xmlns:p14="http://schemas.microsoft.com/office/powerpoint/2010/main" val="1540001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xmlns="" id="{020E9FE1-BA4D-4A12-BF4A-BD90A076D0BF}"/>
              </a:ext>
            </a:extLst>
          </p:cNvPr>
          <p:cNvSpPr/>
          <p:nvPr/>
        </p:nvSpPr>
        <p:spPr>
          <a:xfrm>
            <a:off x="5997327" y="3032618"/>
            <a:ext cx="3430747" cy="523220"/>
          </a:xfrm>
          <a:prstGeom prst="rect">
            <a:avLst/>
          </a:prstGeom>
        </p:spPr>
        <p:txBody>
          <a:bodyPr wrap="none">
            <a:spAutoFit/>
          </a:bodyPr>
          <a:lstStyle/>
          <a:p>
            <a:r>
              <a:rPr lang="zh-CN" altLang="zh-CN" sz="2800" b="1" dirty="0"/>
              <a:t>购物车模块设计说明</a:t>
            </a:r>
          </a:p>
        </p:txBody>
      </p:sp>
      <p:sp>
        <p:nvSpPr>
          <p:cNvPr id="13" name="TextBox 11">
            <a:extLst>
              <a:ext uri="{FF2B5EF4-FFF2-40B4-BE49-F238E27FC236}">
                <a16:creationId xmlns:a16="http://schemas.microsoft.com/office/drawing/2014/main" xmlns=""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5.1</a:t>
            </a:r>
            <a:r>
              <a:rPr lang="zh-CN" altLang="zh-CN" b="1" dirty="0"/>
              <a:t>模块描述</a:t>
            </a:r>
            <a:endParaRPr lang="en-US" altLang="zh-CN" b="1" dirty="0"/>
          </a:p>
          <a:p>
            <a:r>
              <a:rPr lang="en-US" altLang="zh-CN" b="1" dirty="0"/>
              <a:t>5.2</a:t>
            </a:r>
            <a:r>
              <a:rPr lang="zh-CN" altLang="zh-CN" b="1" dirty="0"/>
              <a:t>功能</a:t>
            </a:r>
          </a:p>
          <a:p>
            <a:r>
              <a:rPr lang="en-US" altLang="zh-CN" b="1" dirty="0"/>
              <a:t>5.3</a:t>
            </a:r>
            <a:r>
              <a:rPr lang="zh-CN" altLang="zh-CN" b="1" dirty="0"/>
              <a:t>性能</a:t>
            </a:r>
          </a:p>
          <a:p>
            <a:r>
              <a:rPr lang="en-US" altLang="zh-CN" b="1" dirty="0"/>
              <a:t>5.4</a:t>
            </a:r>
            <a:r>
              <a:rPr lang="zh-CN" altLang="zh-CN" b="1" dirty="0"/>
              <a:t>输入项</a:t>
            </a:r>
          </a:p>
          <a:p>
            <a:r>
              <a:rPr lang="en-US" altLang="zh-CN" b="1" dirty="0"/>
              <a:t>5.5</a:t>
            </a:r>
            <a:r>
              <a:rPr lang="zh-CN" altLang="zh-CN" b="1" dirty="0"/>
              <a:t>输出项</a:t>
            </a:r>
          </a:p>
          <a:p>
            <a:r>
              <a:rPr lang="en-US" altLang="zh-CN" b="1" dirty="0"/>
              <a:t>5.6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xmlns=""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5.7</a:t>
            </a:r>
            <a:r>
              <a:rPr lang="zh-CN" altLang="zh-CN" b="1" dirty="0"/>
              <a:t>流程逻辑</a:t>
            </a:r>
          </a:p>
          <a:p>
            <a:r>
              <a:rPr lang="en-US" altLang="zh-CN" b="1" dirty="0"/>
              <a:t>5.8</a:t>
            </a:r>
            <a:r>
              <a:rPr lang="zh-CN" altLang="zh-CN" b="1" dirty="0"/>
              <a:t>接口</a:t>
            </a:r>
          </a:p>
          <a:p>
            <a:r>
              <a:rPr lang="en-US" altLang="zh-CN" b="1" dirty="0"/>
              <a:t>5.9</a:t>
            </a:r>
            <a:r>
              <a:rPr lang="zh-CN" altLang="zh-CN" b="1" dirty="0"/>
              <a:t>存储分配</a:t>
            </a:r>
          </a:p>
          <a:p>
            <a:r>
              <a:rPr lang="en-US" altLang="zh-CN" b="1" dirty="0"/>
              <a:t>5.10</a:t>
            </a:r>
            <a:r>
              <a:rPr lang="zh-CN" altLang="zh-CN" b="1" dirty="0"/>
              <a:t>注释设计</a:t>
            </a:r>
          </a:p>
          <a:p>
            <a:r>
              <a:rPr lang="en-US" altLang="zh-CN" b="1" dirty="0"/>
              <a:t>5.11</a:t>
            </a:r>
            <a:r>
              <a:rPr lang="zh-CN" altLang="zh-CN" b="1" dirty="0"/>
              <a:t>限制条件</a:t>
            </a:r>
          </a:p>
          <a:p>
            <a:r>
              <a:rPr lang="en-US" altLang="zh-CN" b="1" dirty="0"/>
              <a:t>5.12</a:t>
            </a:r>
            <a:r>
              <a:rPr lang="zh-CN" altLang="zh-CN" b="1" dirty="0"/>
              <a:t>测试计划</a:t>
            </a:r>
          </a:p>
          <a:p>
            <a:r>
              <a:rPr lang="en-US" altLang="zh-CN" b="1" dirty="0"/>
              <a:t>5.13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1952836416"/>
      </p:ext>
    </p:extLst>
  </p:cSld>
  <p:clrMapOvr>
    <a:masterClrMapping/>
  </p:clrMapOvr>
  <p:transition spd="slow" advTm="0">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ACC809D-660E-4E46-A4EC-E963512895B5}"/>
              </a:ext>
            </a:extLst>
          </p:cNvPr>
          <p:cNvSpPr/>
          <p:nvPr/>
        </p:nvSpPr>
        <p:spPr>
          <a:xfrm>
            <a:off x="956767" y="303957"/>
            <a:ext cx="6429375" cy="377449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设计目的以及意义：便于保存用户想要购买或者暂时不购买但看到的时候有购买欲望的商品以及商品信息，防止用户错过自己心水的商品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本模块的特点：用户可根据自己的意愿自行增减商品以及商品数量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本模块可根据用户设置的商品数量和数据库内存放的商品价格自动向用户显示应付款项的总价，避免用户在金钱计算上产生纠纷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本模块能够使用户在购物车内进行选择并进行下单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xmlns="" id="{AFE8BC2A-D3CB-4C77-8A01-F981619733B2}"/>
              </a:ext>
            </a:extLst>
          </p:cNvPr>
          <p:cNvSpPr/>
          <p:nvPr/>
        </p:nvSpPr>
        <p:spPr>
          <a:xfrm>
            <a:off x="933609" y="4078452"/>
            <a:ext cx="6429375" cy="2666499"/>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向用户显示商品信息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可点击商品图片跳转至商品详情页</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用户可以自行增减商品数量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点击管理购物车，用户可在相应界面内根据提示删除商品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购物车界面将自动计算商品的总价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用户可在进行商品选择后，在购物车界面直接提交订单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xmlns="" id="{BCCF2716-CDC7-46A9-A80A-41AA7FCE3EDF}"/>
              </a:ext>
            </a:extLst>
          </p:cNvPr>
          <p:cNvPicPr>
            <a:picLocks noChangeAspect="1"/>
          </p:cNvPicPr>
          <p:nvPr/>
        </p:nvPicPr>
        <p:blipFill>
          <a:blip r:embed="rId2"/>
          <a:stretch>
            <a:fillRect/>
          </a:stretch>
        </p:blipFill>
        <p:spPr>
          <a:xfrm>
            <a:off x="8085559" y="486180"/>
            <a:ext cx="4362731" cy="5544616"/>
          </a:xfrm>
          <a:prstGeom prst="rect">
            <a:avLst/>
          </a:prstGeom>
        </p:spPr>
      </p:pic>
    </p:spTree>
    <p:extLst>
      <p:ext uri="{BB962C8B-B14F-4D97-AF65-F5344CB8AC3E}">
        <p14:creationId xmlns:p14="http://schemas.microsoft.com/office/powerpoint/2010/main" val="623965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8"/>
          <p:cNvSpPr txBox="1"/>
          <p:nvPr/>
        </p:nvSpPr>
        <p:spPr>
          <a:xfrm>
            <a:off x="1082773" y="425020"/>
            <a:ext cx="2311176" cy="523220"/>
          </a:xfrm>
          <a:prstGeom prst="rect">
            <a:avLst/>
          </a:prstGeom>
          <a:noFill/>
        </p:spPr>
        <p:txBody>
          <a:bodyPr wrap="square" lIns="0" tIns="0" rIns="0" bIns="0" rtlCol="0" anchor="ctr">
            <a:spAutoFit/>
          </a:bodyPr>
          <a:lstStyle/>
          <a:p>
            <a:r>
              <a:rPr lang="en-US" altLang="zh-CN" sz="2000" b="1" dirty="0"/>
              <a:t>1.1</a:t>
            </a:r>
            <a:r>
              <a:rPr lang="zh-CN" altLang="en-US" sz="2000" b="1" dirty="0"/>
              <a:t>编写目的</a:t>
            </a:r>
            <a:endParaRPr lang="en-US" altLang="zh-CN" sz="2000" b="1" dirty="0"/>
          </a:p>
          <a:p>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xmlns="" id="{BBB34AB2-E255-4453-A432-CDDBF4DA9418}"/>
              </a:ext>
            </a:extLst>
          </p:cNvPr>
          <p:cNvSpPr/>
          <p:nvPr/>
        </p:nvSpPr>
        <p:spPr>
          <a:xfrm>
            <a:off x="740743" y="1096045"/>
            <a:ext cx="6429375" cy="4620624"/>
          </a:xfrm>
          <a:prstGeom prst="rect">
            <a:avLst/>
          </a:prstGeom>
        </p:spPr>
        <p:txBody>
          <a:bodyPr>
            <a:spAutoFit/>
          </a:bodyPr>
          <a:lstStyle/>
          <a:p>
            <a:pPr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目的：</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说明对程序系统的设计考虑，包括程序系统的模块设计说明</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包括模块描述、功能说明、性能解释、输出项输入项，设计方法（算法）流程逻辑</a:t>
            </a:r>
            <a:r>
              <a:rPr lang="zh-CN" altLang="zh-CN" kern="100" dirty="0">
                <a:solidFill>
                  <a:srgbClr val="333333"/>
                </a:solidFill>
                <a:latin typeface="等线" panose="02010600030101010101" pitchFamily="2" charset="-122"/>
                <a:ea typeface="Arial" panose="020B0604020202020204" pitchFamily="34" charset="0"/>
                <a:cs typeface="Times New Roman" panose="02020603050405020304" pitchFamily="18" charset="0"/>
              </a:rPr>
              <a:t> </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接口，存储分配，注释设计、限制条件、测试计划以及尚未解决的问题进行详细的说明，为实现代码做好充足的准备</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预期读者：</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软件制作小组成员：乔寒月、李欣飏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软件用户代表：杨枨老师、</a:t>
            </a:r>
            <a:r>
              <a:rPr lang="zh-CN" altLang="zh-CN" kern="100" dirty="0">
                <a:latin typeface="等线" panose="02010600030101010101" pitchFamily="2" charset="-122"/>
                <a:ea typeface="等线" panose="02010600030101010101" pitchFamily="2" charset="-122"/>
                <a:cs typeface="Times New Roman" panose="02020603050405020304" pitchFamily="18" charset="0"/>
              </a:rPr>
              <a:t>信管</a:t>
            </a:r>
            <a:r>
              <a:rPr lang="en-US" altLang="zh-CN" kern="100" dirty="0">
                <a:latin typeface="等线" panose="02010600030101010101" pitchFamily="2" charset="-122"/>
                <a:ea typeface="等线" panose="02010600030101010101" pitchFamily="2" charset="-122"/>
                <a:cs typeface="Times New Roman" panose="02020603050405020304" pitchFamily="18" charset="0"/>
              </a:rPr>
              <a:t>1702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郭伊娜、统计</a:t>
            </a:r>
            <a:r>
              <a:rPr lang="en-US" altLang="zh-CN" kern="100" dirty="0">
                <a:latin typeface="等线" panose="02010600030101010101" pitchFamily="2" charset="-122"/>
                <a:ea typeface="等线" panose="02010600030101010101" pitchFamily="2" charset="-122"/>
                <a:cs typeface="Times New Roman" panose="02020603050405020304" pitchFamily="18" charset="0"/>
              </a:rPr>
              <a:t>1801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朱芳颖。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3AF3371A-F9B2-4EED-A19A-424DD73E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471" y="14321"/>
            <a:ext cx="5420253" cy="7232650"/>
          </a:xfrm>
          <a:prstGeom prst="rect">
            <a:avLst/>
          </a:prstGeom>
        </p:spPr>
      </p:pic>
    </p:spTree>
    <p:extLst>
      <p:ext uri="{BB962C8B-B14F-4D97-AF65-F5344CB8AC3E}">
        <p14:creationId xmlns:p14="http://schemas.microsoft.com/office/powerpoint/2010/main" val="220550016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7F720D9-13C7-4212-9FEE-1ABFD8DE5AD1}"/>
              </a:ext>
            </a:extLst>
          </p:cNvPr>
          <p:cNvSpPr/>
          <p:nvPr/>
        </p:nvSpPr>
        <p:spPr>
          <a:xfrm>
            <a:off x="740743" y="447973"/>
            <a:ext cx="6429375" cy="5378267"/>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时间特性要求：响应时间较为迅速，满足用户需求；</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灵活性：可以根据用户不同的操作，跳转到正确的相应界面方便用户进行接下来的操作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无需用户进行输入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只需要用户选择商品以及选择商品数量即可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根据用户的点击，进行相关界面的跳转，用户根据相应界面的操作提示进行相关操作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AB151E04-D7DF-4ECE-855B-E6550C35CA75}"/>
              </a:ext>
            </a:extLst>
          </p:cNvPr>
          <p:cNvPicPr>
            <a:picLocks noChangeAspect="1"/>
          </p:cNvPicPr>
          <p:nvPr/>
        </p:nvPicPr>
        <p:blipFill>
          <a:blip r:embed="rId2"/>
          <a:stretch>
            <a:fillRect/>
          </a:stretch>
        </p:blipFill>
        <p:spPr>
          <a:xfrm>
            <a:off x="7653511" y="470500"/>
            <a:ext cx="4680520" cy="5306259"/>
          </a:xfrm>
          <a:prstGeom prst="rect">
            <a:avLst/>
          </a:prstGeom>
        </p:spPr>
      </p:pic>
    </p:spTree>
    <p:extLst>
      <p:ext uri="{BB962C8B-B14F-4D97-AF65-F5344CB8AC3E}">
        <p14:creationId xmlns:p14="http://schemas.microsoft.com/office/powerpoint/2010/main" val="162618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8A0E3DF-B0B7-4665-9759-E6DE7714402C}"/>
              </a:ext>
            </a:extLst>
          </p:cNvPr>
          <p:cNvSpPr/>
          <p:nvPr/>
        </p:nvSpPr>
        <p:spPr>
          <a:xfrm>
            <a:off x="380562" y="96569"/>
            <a:ext cx="6429375" cy="5296706"/>
          </a:xfrm>
          <a:prstGeom prst="rect">
            <a:avLst/>
          </a:prstGeom>
        </p:spPr>
        <p:txBody>
          <a:bodyPr>
            <a:spAutoFit/>
          </a:bodyPr>
          <a:lstStyle/>
          <a:p>
            <a:pPr algn="just">
              <a:lnSpc>
                <a:spcPct val="173000"/>
              </a:lnSpc>
              <a:spcBef>
                <a:spcPts val="1300"/>
              </a:spcBef>
              <a:spcAft>
                <a:spcPts val="1300"/>
              </a:spcAft>
            </a:pPr>
            <a:r>
              <a:rPr lang="en-US" altLang="zh-CN" sz="3200" b="1" kern="100" dirty="0">
                <a:latin typeface="等线 Light" panose="02010600030101010101" pitchFamily="2" charset="-122"/>
                <a:ea typeface="等线 Light" panose="02010600030101010101" pitchFamily="2" charset="-122"/>
                <a:cs typeface="Times New Roman" panose="02020603050405020304" pitchFamily="18" charset="0"/>
              </a:rPr>
              <a:t>5.6</a:t>
            </a:r>
            <a:r>
              <a:rPr lang="zh-CN" altLang="zh-CN" sz="32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marL="251460" indent="281940" algn="just">
              <a:spcAft>
                <a:spcPts val="0"/>
              </a:spcAft>
            </a:pPr>
            <a:r>
              <a:rPr lang="zh-CN" altLang="zh-CN" sz="2000"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sz="2000"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sz="2000"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结合数据库</a:t>
            </a:r>
            <a:endParaRPr lang="en-US" altLang="zh-CN" kern="100" dirty="0">
              <a:solidFill>
                <a:srgbClr val="333333"/>
              </a:solidFill>
              <a:latin typeface="Arial" panose="020B0604020202020204" pitchFamily="34" charset="0"/>
              <a:ea typeface="等线" panose="02010600030101010101" pitchFamily="2" charset="-122"/>
              <a:cs typeface="Arial" panose="020B0604020202020204" pitchFamily="34"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通过进行商品数量的增减，根据相应的函数计算出商品的总价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增减商品数量 提交商品订单等图标</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逻辑关系：通过点击不同图标显示</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相应的界面</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endParaRPr lang="en-US" altLang="zh-CN" kern="100" dirty="0">
              <a:solidFill>
                <a:srgbClr val="333333"/>
              </a:solidFill>
              <a:latin typeface="Arial" panose="020B0604020202020204" pitchFamily="34" charset="0"/>
              <a:ea typeface="等线" panose="02010600030101010101" pitchFamily="2" charset="-122"/>
              <a:cs typeface="Arial" panose="020B0604020202020204" pitchFamily="34" charset="0"/>
            </a:endParaRPr>
          </a:p>
          <a:p>
            <a:pPr marL="251460" indent="281940" algn="just">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F1D1E11D-79B1-4349-8DBD-383753A9E015}"/>
              </a:ext>
            </a:extLst>
          </p:cNvPr>
          <p:cNvPicPr>
            <a:picLocks noChangeAspect="1"/>
          </p:cNvPicPr>
          <p:nvPr/>
        </p:nvPicPr>
        <p:blipFill>
          <a:blip r:embed="rId2"/>
          <a:stretch>
            <a:fillRect/>
          </a:stretch>
        </p:blipFill>
        <p:spPr>
          <a:xfrm>
            <a:off x="7653511" y="470500"/>
            <a:ext cx="4680520" cy="5306259"/>
          </a:xfrm>
          <a:prstGeom prst="rect">
            <a:avLst/>
          </a:prstGeom>
        </p:spPr>
      </p:pic>
    </p:spTree>
    <p:extLst>
      <p:ext uri="{BB962C8B-B14F-4D97-AF65-F5344CB8AC3E}">
        <p14:creationId xmlns:p14="http://schemas.microsoft.com/office/powerpoint/2010/main" val="2004703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EBBAF2D4-18A0-4B37-AC18-3F7D6E28BDA2}"/>
              </a:ext>
            </a:extLst>
          </p:cNvPr>
          <p:cNvSpPr/>
          <p:nvPr/>
        </p:nvSpPr>
        <p:spPr>
          <a:xfrm>
            <a:off x="1172791" y="447973"/>
            <a:ext cx="1396536" cy="513474"/>
          </a:xfrm>
          <a:prstGeom prst="rect">
            <a:avLst/>
          </a:prstGeom>
        </p:spPr>
        <p:txBody>
          <a:bodyPr wrap="none">
            <a:spAutoFit/>
          </a:bodyPr>
          <a:lstStyle/>
          <a:p>
            <a:pPr algn="just">
              <a:lnSpc>
                <a:spcPct val="173000"/>
              </a:lnSpc>
              <a:spcBef>
                <a:spcPts val="1300"/>
              </a:spcBef>
              <a:spcAft>
                <a:spcPts val="1300"/>
              </a:spcAft>
            </a:pPr>
            <a:r>
              <a:rPr lang="en-US" altLang="zh-CN" b="1" kern="100" dirty="0">
                <a:latin typeface="等线 Light" panose="02010600030101010101" pitchFamily="2" charset="-122"/>
                <a:ea typeface="等线 Light" panose="02010600030101010101" pitchFamily="2" charset="-122"/>
                <a:cs typeface="Times New Roman" panose="02020603050405020304" pitchFamily="18" charset="0"/>
              </a:rPr>
              <a:t>5.7</a:t>
            </a:r>
            <a:r>
              <a:rPr lang="zh-CN" altLang="zh-CN" b="1" kern="100" dirty="0">
                <a:latin typeface="等线 Light" panose="02010600030101010101" pitchFamily="2" charset="-122"/>
                <a:ea typeface="等线 Light" panose="02010600030101010101" pitchFamily="2" charset="-122"/>
                <a:cs typeface="Times New Roman" panose="02020603050405020304" pitchFamily="18" charset="0"/>
              </a:rPr>
              <a:t>流程逻辑</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E980F613-E002-43EC-8E81-B7F0B319EE94}"/>
              </a:ext>
            </a:extLst>
          </p:cNvPr>
          <p:cNvPicPr/>
          <p:nvPr/>
        </p:nvPicPr>
        <p:blipFill>
          <a:blip r:embed="rId2"/>
          <a:stretch>
            <a:fillRect/>
          </a:stretch>
        </p:blipFill>
        <p:spPr>
          <a:xfrm>
            <a:off x="6609134" y="418399"/>
            <a:ext cx="5076825" cy="6181725"/>
          </a:xfrm>
          <a:prstGeom prst="rect">
            <a:avLst/>
          </a:prstGeom>
        </p:spPr>
      </p:pic>
      <p:pic>
        <p:nvPicPr>
          <p:cNvPr id="5" name="图片 4">
            <a:extLst>
              <a:ext uri="{FF2B5EF4-FFF2-40B4-BE49-F238E27FC236}">
                <a16:creationId xmlns:a16="http://schemas.microsoft.com/office/drawing/2014/main" xmlns="" id="{B3D19CFA-90F0-44C7-850C-E9BD74990516}"/>
              </a:ext>
            </a:extLst>
          </p:cNvPr>
          <p:cNvPicPr/>
          <p:nvPr/>
        </p:nvPicPr>
        <p:blipFill>
          <a:blip r:embed="rId3"/>
          <a:stretch>
            <a:fillRect/>
          </a:stretch>
        </p:blipFill>
        <p:spPr>
          <a:xfrm>
            <a:off x="351445" y="1622028"/>
            <a:ext cx="4705350" cy="3257550"/>
          </a:xfrm>
          <a:prstGeom prst="rect">
            <a:avLst/>
          </a:prstGeom>
        </p:spPr>
      </p:pic>
    </p:spTree>
    <p:extLst>
      <p:ext uri="{BB962C8B-B14F-4D97-AF65-F5344CB8AC3E}">
        <p14:creationId xmlns:p14="http://schemas.microsoft.com/office/powerpoint/2010/main" val="1987789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6D11F96-A7E8-4CE9-8270-75E2414BC5A2}"/>
              </a:ext>
            </a:extLst>
          </p:cNvPr>
          <p:cNvSpPr/>
          <p:nvPr/>
        </p:nvSpPr>
        <p:spPr>
          <a:xfrm>
            <a:off x="668735" y="0"/>
            <a:ext cx="6429375" cy="6301597"/>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购物车模块通过提交订单选项与我的模块中全部订单的待收货相关联：点击提交订单，将会生成订单信息，进而加入全部订单的待收货中。</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确认商品数量</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确认显示商品总价</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点击提交订单</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提交成功</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我的订单页面进行显示</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xmlns="" id="{942CEAC0-FDF7-45A1-A185-1C002C6E2C52}"/>
              </a:ext>
            </a:extLst>
          </p:cNvPr>
          <p:cNvSpPr/>
          <p:nvPr/>
        </p:nvSpPr>
        <p:spPr>
          <a:xfrm>
            <a:off x="8013551" y="159941"/>
            <a:ext cx="6429375" cy="128150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6670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EAFE7496-6489-444E-A98D-227E5FF3A615}"/>
              </a:ext>
            </a:extLst>
          </p:cNvPr>
          <p:cNvPicPr>
            <a:picLocks noChangeAspect="1"/>
          </p:cNvPicPr>
          <p:nvPr/>
        </p:nvPicPr>
        <p:blipFill>
          <a:blip r:embed="rId2"/>
          <a:stretch>
            <a:fillRect/>
          </a:stretch>
        </p:blipFill>
        <p:spPr>
          <a:xfrm>
            <a:off x="7199163" y="2024872"/>
            <a:ext cx="4029075" cy="4276725"/>
          </a:xfrm>
          <a:prstGeom prst="rect">
            <a:avLst/>
          </a:prstGeom>
        </p:spPr>
      </p:pic>
      <p:sp>
        <p:nvSpPr>
          <p:cNvPr id="5" name="文本框 4">
            <a:extLst>
              <a:ext uri="{FF2B5EF4-FFF2-40B4-BE49-F238E27FC236}">
                <a16:creationId xmlns:a16="http://schemas.microsoft.com/office/drawing/2014/main" xmlns="" id="{61B28E58-FD42-45F9-921E-9F41FC4FD7A9}"/>
              </a:ext>
            </a:extLst>
          </p:cNvPr>
          <p:cNvSpPr txBox="1"/>
          <p:nvPr/>
        </p:nvSpPr>
        <p:spPr>
          <a:xfrm>
            <a:off x="4125119" y="3260577"/>
            <a:ext cx="1410529" cy="400110"/>
          </a:xfrm>
          <a:prstGeom prst="rect">
            <a:avLst/>
          </a:prstGeom>
          <a:noFill/>
        </p:spPr>
        <p:txBody>
          <a:bodyPr wrap="square" rtlCol="0">
            <a:spAutoFit/>
          </a:bodyPr>
          <a:lstStyle/>
          <a:p>
            <a:r>
              <a:rPr lang="zh-CN" altLang="en-US" sz="2000" b="1" dirty="0" smtClean="0"/>
              <a:t>伪代码</a:t>
            </a:r>
            <a:endParaRPr lang="zh-CN" altLang="en-US" sz="2000" b="1" dirty="0"/>
          </a:p>
        </p:txBody>
      </p:sp>
      <p:sp>
        <p:nvSpPr>
          <p:cNvPr id="7" name="文本框 6">
            <a:extLst>
              <a:ext uri="{FF2B5EF4-FFF2-40B4-BE49-F238E27FC236}">
                <a16:creationId xmlns:a16="http://schemas.microsoft.com/office/drawing/2014/main" xmlns="" id="{A602FA6D-0A6E-433F-B586-A496FAD51CE0}"/>
              </a:ext>
            </a:extLst>
          </p:cNvPr>
          <p:cNvSpPr txBox="1"/>
          <p:nvPr/>
        </p:nvSpPr>
        <p:spPr>
          <a:xfrm>
            <a:off x="4125119" y="3781943"/>
            <a:ext cx="2808312" cy="2585323"/>
          </a:xfrm>
          <a:prstGeom prst="rect">
            <a:avLst/>
          </a:prstGeom>
          <a:noFill/>
        </p:spPr>
        <p:txBody>
          <a:bodyPr wrap="square" rtlCol="0">
            <a:spAutoFit/>
          </a:bodyPr>
          <a:lstStyle/>
          <a:p>
            <a:r>
              <a:rPr lang="en-US" altLang="zh-CN" dirty="0"/>
              <a:t>Int </a:t>
            </a:r>
            <a:r>
              <a:rPr lang="zh-CN" altLang="en-US" dirty="0"/>
              <a:t>数量，</a:t>
            </a:r>
            <a:r>
              <a:rPr lang="en-US" altLang="zh-CN" dirty="0"/>
              <a:t>double </a:t>
            </a:r>
            <a:r>
              <a:rPr lang="zh-CN" altLang="en-US" dirty="0"/>
              <a:t>单价</a:t>
            </a:r>
            <a:r>
              <a:rPr lang="en-US" altLang="zh-CN" dirty="0"/>
              <a:t>for(</a:t>
            </a:r>
            <a:r>
              <a:rPr lang="zh-CN" altLang="en-US" dirty="0"/>
              <a:t>确认商品数量</a:t>
            </a:r>
            <a:r>
              <a:rPr lang="en-US" altLang="zh-CN" dirty="0"/>
              <a:t>){</a:t>
            </a:r>
          </a:p>
          <a:p>
            <a:r>
              <a:rPr lang="zh-CN" altLang="en-US" dirty="0"/>
              <a:t>总价</a:t>
            </a:r>
            <a:r>
              <a:rPr lang="en-US" altLang="zh-CN" dirty="0"/>
              <a:t>=</a:t>
            </a:r>
            <a:r>
              <a:rPr lang="zh-CN" altLang="en-US" dirty="0"/>
              <a:t>单价*数量</a:t>
            </a:r>
            <a:endParaRPr lang="en-US" altLang="zh-CN" dirty="0"/>
          </a:p>
          <a:p>
            <a:r>
              <a:rPr lang="en-US" altLang="zh-CN" dirty="0"/>
              <a:t>}</a:t>
            </a:r>
          </a:p>
          <a:p>
            <a:r>
              <a:rPr lang="zh-CN" altLang="en-US" dirty="0"/>
              <a:t>提交订单</a:t>
            </a:r>
            <a:endParaRPr lang="en-US" altLang="zh-CN" dirty="0"/>
          </a:p>
          <a:p>
            <a:r>
              <a:rPr lang="en-US" altLang="zh-CN" dirty="0"/>
              <a:t>If </a:t>
            </a:r>
            <a:r>
              <a:rPr lang="zh-CN" altLang="en-US" dirty="0"/>
              <a:t>确定 提交</a:t>
            </a:r>
            <a:endParaRPr lang="en-US" altLang="zh-CN" dirty="0"/>
          </a:p>
          <a:p>
            <a:r>
              <a:rPr lang="en-US" altLang="zh-CN" dirty="0"/>
              <a:t>Jump </a:t>
            </a:r>
            <a:r>
              <a:rPr lang="zh-CN" altLang="en-US" dirty="0"/>
              <a:t>我的订单</a:t>
            </a:r>
            <a:endParaRPr lang="en-US" altLang="zh-CN" dirty="0"/>
          </a:p>
          <a:p>
            <a:r>
              <a:rPr lang="en-US" altLang="zh-CN" dirty="0"/>
              <a:t>Else</a:t>
            </a:r>
          </a:p>
          <a:p>
            <a:r>
              <a:rPr lang="zh-CN" altLang="en-US" dirty="0"/>
              <a:t>返回购物车界面</a:t>
            </a:r>
            <a:endParaRPr lang="en-US" altLang="zh-CN" dirty="0"/>
          </a:p>
        </p:txBody>
      </p:sp>
    </p:spTree>
    <p:extLst>
      <p:ext uri="{BB962C8B-B14F-4D97-AF65-F5344CB8AC3E}">
        <p14:creationId xmlns:p14="http://schemas.microsoft.com/office/powerpoint/2010/main" val="2880716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A11502B-423D-49CC-BFAC-E29F33ACE08E}"/>
              </a:ext>
            </a:extLst>
          </p:cNvPr>
          <p:cNvSpPr/>
          <p:nvPr/>
        </p:nvSpPr>
        <p:spPr>
          <a:xfrm>
            <a:off x="1100783" y="519981"/>
            <a:ext cx="6429375" cy="596137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与</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相结合。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预期结果：输出包含选中商品的商品链接以及数量单价并显示商品总价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与</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尚未掌握</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1E985384-6644-414F-984C-F887585E8A60}"/>
              </a:ext>
            </a:extLst>
          </p:cNvPr>
          <p:cNvPicPr>
            <a:picLocks noChangeAspect="1"/>
          </p:cNvPicPr>
          <p:nvPr/>
        </p:nvPicPr>
        <p:blipFill>
          <a:blip r:embed="rId2"/>
          <a:stretch>
            <a:fillRect/>
          </a:stretch>
        </p:blipFill>
        <p:spPr>
          <a:xfrm>
            <a:off x="7869535" y="1816125"/>
            <a:ext cx="4029075" cy="4276725"/>
          </a:xfrm>
          <a:prstGeom prst="rect">
            <a:avLst/>
          </a:prstGeom>
        </p:spPr>
      </p:pic>
    </p:spTree>
    <p:extLst>
      <p:ext uri="{BB962C8B-B14F-4D97-AF65-F5344CB8AC3E}">
        <p14:creationId xmlns:p14="http://schemas.microsoft.com/office/powerpoint/2010/main" val="4004726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xmlns="" id="{020E9FE1-BA4D-4A12-BF4A-BD90A076D0BF}"/>
              </a:ext>
            </a:extLst>
          </p:cNvPr>
          <p:cNvSpPr/>
          <p:nvPr/>
        </p:nvSpPr>
        <p:spPr>
          <a:xfrm>
            <a:off x="5997327" y="3032618"/>
            <a:ext cx="3057247" cy="523220"/>
          </a:xfrm>
          <a:prstGeom prst="rect">
            <a:avLst/>
          </a:prstGeom>
        </p:spPr>
        <p:txBody>
          <a:bodyPr wrap="none">
            <a:spAutoFit/>
          </a:bodyPr>
          <a:lstStyle/>
          <a:p>
            <a:r>
              <a:rPr lang="zh-CN" altLang="zh-CN" sz="2800" b="1" dirty="0"/>
              <a:t>我的模块设计说明</a:t>
            </a:r>
          </a:p>
        </p:txBody>
      </p:sp>
      <p:sp>
        <p:nvSpPr>
          <p:cNvPr id="13" name="TextBox 11">
            <a:extLst>
              <a:ext uri="{FF2B5EF4-FFF2-40B4-BE49-F238E27FC236}">
                <a16:creationId xmlns:a16="http://schemas.microsoft.com/office/drawing/2014/main" xmlns=""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6.1</a:t>
            </a:r>
            <a:r>
              <a:rPr lang="zh-CN" altLang="zh-CN" b="1" dirty="0"/>
              <a:t>模块描述</a:t>
            </a:r>
            <a:endParaRPr lang="en-US" altLang="zh-CN" b="1" dirty="0"/>
          </a:p>
          <a:p>
            <a:r>
              <a:rPr lang="en-US" altLang="zh-CN" b="1" dirty="0"/>
              <a:t>6.2</a:t>
            </a:r>
            <a:r>
              <a:rPr lang="zh-CN" altLang="zh-CN" b="1" dirty="0"/>
              <a:t>功能</a:t>
            </a:r>
          </a:p>
          <a:p>
            <a:r>
              <a:rPr lang="en-US" altLang="zh-CN" b="1" dirty="0"/>
              <a:t>6.3</a:t>
            </a:r>
            <a:r>
              <a:rPr lang="zh-CN" altLang="zh-CN" b="1" dirty="0"/>
              <a:t>性能</a:t>
            </a:r>
          </a:p>
          <a:p>
            <a:r>
              <a:rPr lang="en-US" altLang="zh-CN" b="1" dirty="0"/>
              <a:t>6.4</a:t>
            </a:r>
            <a:r>
              <a:rPr lang="zh-CN" altLang="zh-CN" b="1" dirty="0"/>
              <a:t>输入项</a:t>
            </a:r>
          </a:p>
          <a:p>
            <a:r>
              <a:rPr lang="en-US" altLang="zh-CN" b="1" dirty="0"/>
              <a:t>6.5</a:t>
            </a:r>
            <a:r>
              <a:rPr lang="zh-CN" altLang="zh-CN" b="1" dirty="0"/>
              <a:t>输出项</a:t>
            </a:r>
          </a:p>
          <a:p>
            <a:r>
              <a:rPr lang="en-US" altLang="zh-CN" b="1" dirty="0"/>
              <a:t>6.6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xmlns=""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6.7</a:t>
            </a:r>
            <a:r>
              <a:rPr lang="zh-CN" altLang="zh-CN" b="1" dirty="0"/>
              <a:t>流程逻辑</a:t>
            </a:r>
          </a:p>
          <a:p>
            <a:r>
              <a:rPr lang="en-US" altLang="zh-CN" b="1" dirty="0"/>
              <a:t>6.8</a:t>
            </a:r>
            <a:r>
              <a:rPr lang="zh-CN" altLang="zh-CN" b="1" dirty="0"/>
              <a:t>接口</a:t>
            </a:r>
          </a:p>
          <a:p>
            <a:r>
              <a:rPr lang="en-US" altLang="zh-CN" b="1" dirty="0"/>
              <a:t>6.9</a:t>
            </a:r>
            <a:r>
              <a:rPr lang="zh-CN" altLang="zh-CN" b="1" dirty="0"/>
              <a:t>存储分配</a:t>
            </a:r>
          </a:p>
          <a:p>
            <a:r>
              <a:rPr lang="en-US" altLang="zh-CN" b="1" dirty="0"/>
              <a:t>6.10</a:t>
            </a:r>
            <a:r>
              <a:rPr lang="zh-CN" altLang="zh-CN" b="1" dirty="0"/>
              <a:t>注释设计</a:t>
            </a:r>
          </a:p>
          <a:p>
            <a:r>
              <a:rPr lang="en-US" altLang="zh-CN" b="1" dirty="0"/>
              <a:t>6.11</a:t>
            </a:r>
            <a:r>
              <a:rPr lang="zh-CN" altLang="zh-CN" b="1" dirty="0"/>
              <a:t>限制条件</a:t>
            </a:r>
          </a:p>
          <a:p>
            <a:r>
              <a:rPr lang="en-US" altLang="zh-CN" b="1" dirty="0"/>
              <a:t>6.12</a:t>
            </a:r>
            <a:r>
              <a:rPr lang="zh-CN" altLang="zh-CN" b="1" dirty="0"/>
              <a:t>测试计划</a:t>
            </a:r>
          </a:p>
          <a:p>
            <a:r>
              <a:rPr lang="en-US" altLang="zh-CN" b="1" dirty="0"/>
              <a:t>6.13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524823972"/>
      </p:ext>
    </p:extLst>
  </p:cSld>
  <p:clrMapOvr>
    <a:masterClrMapping/>
  </p:clrMapOvr>
  <p:transition spd="slow" advTm="0">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49ADD74-1E83-4EEA-8DC6-D752B422303A}"/>
              </a:ext>
            </a:extLst>
          </p:cNvPr>
          <p:cNvSpPr/>
          <p:nvPr/>
        </p:nvSpPr>
        <p:spPr>
          <a:xfrm>
            <a:off x="1172791" y="519981"/>
            <a:ext cx="6429375" cy="4990212"/>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我的模块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设计目的以及意义：保存用户的信息，方便用户进行和自己有关的商品以及订单的详细处理和反馈并可以自主发布闲置并显示正在出售的用户自己的闲置状况</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本模块的特点：用户可根据相应按钮进行订单和收藏商品的查找并对订单进行反馈和申诉，可以查看自己的历史订单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本模块可让用户自主进行闲置商品的发布以及可以修改闲置商品的信息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本模块能够使用户成为买家的同时也可以成为卖家</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76225"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xmlns="" id="{C5C8BD87-641F-4610-A432-DDFE60638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2" y="603397"/>
            <a:ext cx="4917207" cy="5222211"/>
          </a:xfrm>
          <a:prstGeom prst="rect">
            <a:avLst/>
          </a:prstGeom>
        </p:spPr>
      </p:pic>
    </p:spTree>
    <p:extLst>
      <p:ext uri="{BB962C8B-B14F-4D97-AF65-F5344CB8AC3E}">
        <p14:creationId xmlns:p14="http://schemas.microsoft.com/office/powerpoint/2010/main" val="3347370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80EA77F5-5AB1-44E8-85E8-2CE37D97CF8A}"/>
              </a:ext>
            </a:extLst>
          </p:cNvPr>
          <p:cNvSpPr/>
          <p:nvPr/>
        </p:nvSpPr>
        <p:spPr>
          <a:xfrm>
            <a:off x="360040" y="-333026"/>
            <a:ext cx="6429375" cy="7898701"/>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1.</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向用户显示我的订单 收藏商品 我的评价 发布闲置 我的闲置四个小的模块</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2.</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可点击我的订单跳转到订单列表，可进行相关订单商品的查询，并可以显示商品处于待收货，待评价还是待申诉状态，便于用户跟进订单状态</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3.</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用户可以查看自己收藏的商品，点击收藏商品即可以看到自己收藏的商品信息</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4.</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点击待收获，用户可以看到待收货的商品信息，并可以选择确认收货或者取消订单</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5.</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用户进入待评价页面可选择申诉或者评价，点击申诉则跳转到申诉界面进行申诉，选择评价则跳转到评价界面进行评价</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6.</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用户可在申诉界面查询申诉状态以及撤销申诉</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7</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．用户可以在发布闲置中进行自己的闲置商品发布</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8.</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用户可以在我的闲置中查看自己发布的闲置并可以选择商品下架或者商品信息的再编辑</a:t>
            </a:r>
            <a:endParaRPr lang="en-US"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endParaRPr>
          </a:p>
          <a:p>
            <a:pPr marL="269875"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椭圆 4">
            <a:extLst>
              <a:ext uri="{FF2B5EF4-FFF2-40B4-BE49-F238E27FC236}">
                <a16:creationId xmlns:a16="http://schemas.microsoft.com/office/drawing/2014/main" xmlns="" id="{BAF67149-1844-4944-B60C-9E6A2574ADAB}"/>
              </a:ext>
            </a:extLst>
          </p:cNvPr>
          <p:cNvSpPr/>
          <p:nvPr/>
        </p:nvSpPr>
        <p:spPr>
          <a:xfrm>
            <a:off x="284512" y="2709022"/>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xmlns="" id="{A15E39E1-6FBF-4BC3-BC77-9DB188F41B63}"/>
              </a:ext>
            </a:extLst>
          </p:cNvPr>
          <p:cNvSpPr/>
          <p:nvPr/>
        </p:nvSpPr>
        <p:spPr>
          <a:xfrm>
            <a:off x="284513" y="3562501"/>
            <a:ext cx="351656"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xmlns="" id="{3CEB70A1-C4E6-43AD-8BA4-638ACC47F862}"/>
              </a:ext>
            </a:extLst>
          </p:cNvPr>
          <p:cNvSpPr/>
          <p:nvPr/>
        </p:nvSpPr>
        <p:spPr>
          <a:xfrm>
            <a:off x="284513" y="4409017"/>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xmlns="" id="{35A55B2F-65D5-4E27-81B5-E486168C2E7A}"/>
              </a:ext>
            </a:extLst>
          </p:cNvPr>
          <p:cNvSpPr/>
          <p:nvPr/>
        </p:nvSpPr>
        <p:spPr>
          <a:xfrm>
            <a:off x="286979" y="5570532"/>
            <a:ext cx="351656" cy="33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xmlns="" id="{ACB770D6-5F0A-4BC6-8379-8DDA9CD5CAF4}"/>
              </a:ext>
            </a:extLst>
          </p:cNvPr>
          <p:cNvSpPr/>
          <p:nvPr/>
        </p:nvSpPr>
        <p:spPr>
          <a:xfrm>
            <a:off x="286979" y="6023627"/>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xmlns="" id="{40FC9233-8703-4747-9A23-DAD4ABA124A7}"/>
              </a:ext>
            </a:extLst>
          </p:cNvPr>
          <p:cNvSpPr/>
          <p:nvPr/>
        </p:nvSpPr>
        <p:spPr>
          <a:xfrm>
            <a:off x="286979" y="6476721"/>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xmlns="" id="{30FA77DC-6C32-4C36-A9C0-16B335ED1AAC}"/>
              </a:ext>
            </a:extLst>
          </p:cNvPr>
          <p:cNvSpPr/>
          <p:nvPr/>
        </p:nvSpPr>
        <p:spPr>
          <a:xfrm>
            <a:off x="284511" y="1436702"/>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xmlns="" id="{354BB446-4A4E-49AD-B66B-58DFA3866E88}"/>
              </a:ext>
            </a:extLst>
          </p:cNvPr>
          <p:cNvSpPr/>
          <p:nvPr/>
        </p:nvSpPr>
        <p:spPr>
          <a:xfrm>
            <a:off x="284512" y="689133"/>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xmlns="" id="{C7D98CF7-D767-4A14-991A-6AC273AE3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3551" y="0"/>
            <a:ext cx="5024241" cy="5024241"/>
          </a:xfrm>
          <a:prstGeom prst="rect">
            <a:avLst/>
          </a:prstGeom>
        </p:spPr>
      </p:pic>
    </p:spTree>
    <p:extLst>
      <p:ext uri="{BB962C8B-B14F-4D97-AF65-F5344CB8AC3E}">
        <p14:creationId xmlns:p14="http://schemas.microsoft.com/office/powerpoint/2010/main" val="4101906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B0F1884F-61A0-4FAB-992C-142ACC273375}"/>
              </a:ext>
            </a:extLst>
          </p:cNvPr>
          <p:cNvSpPr/>
          <p:nvPr/>
        </p:nvSpPr>
        <p:spPr>
          <a:xfrm>
            <a:off x="1100783" y="231949"/>
            <a:ext cx="6429375" cy="5919313"/>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时间特性要求：响应时间较为迅速，满足用户需求；</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灵活性：可以根据用户不同的操作，跳转到正确的相应界面方便用户进行接下来的操作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504825" indent="26670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发布闲置以及评价和申诉中根据相应要求进行输入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根据用户的点击，进行相关界面的跳转，用户根据相应界面的操作提示进行相关操作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831706D0-73E0-45CD-8A0C-495E7461A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3" y="591989"/>
            <a:ext cx="4917207" cy="5222211"/>
          </a:xfrm>
          <a:prstGeom prst="rect">
            <a:avLst/>
          </a:prstGeom>
        </p:spPr>
      </p:pic>
    </p:spTree>
    <p:extLst>
      <p:ext uri="{BB962C8B-B14F-4D97-AF65-F5344CB8AC3E}">
        <p14:creationId xmlns:p14="http://schemas.microsoft.com/office/powerpoint/2010/main" val="3793079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C99146AE-90D8-4ED4-BC88-403BB728BD73}"/>
              </a:ext>
            </a:extLst>
          </p:cNvPr>
          <p:cNvSpPr/>
          <p:nvPr/>
        </p:nvSpPr>
        <p:spPr>
          <a:xfrm>
            <a:off x="452711" y="447973"/>
            <a:ext cx="6429375" cy="4296433"/>
          </a:xfrm>
          <a:prstGeom prst="rect">
            <a:avLst/>
          </a:prstGeom>
        </p:spPr>
        <p:txBody>
          <a:bodyPr>
            <a:spAutoFit/>
          </a:bodyPr>
          <a:lstStyle/>
          <a:p>
            <a:pPr algn="just">
              <a:lnSpc>
                <a:spcPct val="173000"/>
              </a:lnSpc>
              <a:spcBef>
                <a:spcPts val="1300"/>
              </a:spcBef>
              <a:spcAft>
                <a:spcPts val="1300"/>
              </a:spcAft>
            </a:pPr>
            <a:r>
              <a:rPr lang="en-US" altLang="zh-CN" sz="3200" b="1" kern="100" dirty="0">
                <a:latin typeface="等线 Light" panose="02010600030101010101" pitchFamily="2" charset="-122"/>
                <a:ea typeface="等线 Light" panose="02010600030101010101" pitchFamily="2" charset="-122"/>
                <a:cs typeface="Times New Roman" panose="02020603050405020304" pitchFamily="18" charset="0"/>
              </a:rPr>
              <a:t>6.6</a:t>
            </a:r>
            <a:r>
              <a:rPr lang="zh-CN" altLang="zh-CN" sz="32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通过相应图标的提示对于数据库中的数据按照相应要求进行分类，当用户点击相应图标时，显示相应的信息界面，并做出相关的统计</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我的订单，我的收藏，待收货，待评价等图标</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逻辑关系：通过点击不同图标显示</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相应的界面</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endParaRPr lang="zh-CN" altLang="en-US" dirty="0"/>
          </a:p>
        </p:txBody>
      </p:sp>
      <p:pic>
        <p:nvPicPr>
          <p:cNvPr id="3" name="图片 2">
            <a:extLst>
              <a:ext uri="{FF2B5EF4-FFF2-40B4-BE49-F238E27FC236}">
                <a16:creationId xmlns:a16="http://schemas.microsoft.com/office/drawing/2014/main" xmlns="" id="{976E047B-5096-44C7-A067-CD73888D6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3" y="591989"/>
            <a:ext cx="4917207" cy="5222211"/>
          </a:xfrm>
          <a:prstGeom prst="rect">
            <a:avLst/>
          </a:prstGeom>
        </p:spPr>
      </p:pic>
    </p:spTree>
    <p:extLst>
      <p:ext uri="{BB962C8B-B14F-4D97-AF65-F5344CB8AC3E}">
        <p14:creationId xmlns:p14="http://schemas.microsoft.com/office/powerpoint/2010/main" val="3003138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xmlns="" id="{3DC7AAB5-E20A-4A2E-99FC-6D2281BF9FEF}"/>
              </a:ext>
            </a:extLst>
          </p:cNvPr>
          <p:cNvSpPr/>
          <p:nvPr/>
        </p:nvSpPr>
        <p:spPr>
          <a:xfrm>
            <a:off x="887453" y="375965"/>
            <a:ext cx="944489" cy="369332"/>
          </a:xfrm>
          <a:prstGeom prst="rect">
            <a:avLst/>
          </a:prstGeom>
        </p:spPr>
        <p:txBody>
          <a:bodyPr wrap="none">
            <a:spAutoFit/>
          </a:bodyPr>
          <a:lstStyle/>
          <a:p>
            <a:r>
              <a:rPr lang="en-US" altLang="zh-CN" b="1" dirty="0"/>
              <a:t>1.2</a:t>
            </a:r>
            <a:r>
              <a:rPr lang="zh-CN" altLang="en-US" b="1" dirty="0"/>
              <a:t>背景</a:t>
            </a:r>
            <a:endParaRPr lang="en-US" altLang="zh-CN" b="1" dirty="0"/>
          </a:p>
        </p:txBody>
      </p:sp>
      <p:sp>
        <p:nvSpPr>
          <p:cNvPr id="64" name="矩形 63">
            <a:extLst>
              <a:ext uri="{FF2B5EF4-FFF2-40B4-BE49-F238E27FC236}">
                <a16:creationId xmlns:a16="http://schemas.microsoft.com/office/drawing/2014/main" xmlns="" id="{2BBE2DB0-B11C-4AC2-A7E3-DB8D20B2B91A}"/>
              </a:ext>
            </a:extLst>
          </p:cNvPr>
          <p:cNvSpPr/>
          <p:nvPr/>
        </p:nvSpPr>
        <p:spPr>
          <a:xfrm>
            <a:off x="2540943" y="952029"/>
            <a:ext cx="6429375" cy="1200329"/>
          </a:xfrm>
          <a:prstGeom prst="rect">
            <a:avLst/>
          </a:prstGeom>
        </p:spPr>
        <p:txBody>
          <a:bodyPr>
            <a:spAutoFit/>
          </a:bodyPr>
          <a:lstStyle/>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软件名称：承闲二手购物小程序；</a:t>
            </a: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任务提出者：李欣飏；</a:t>
            </a: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开发者：乔寒月、李欣飏；</a:t>
            </a:r>
          </a:p>
          <a:p>
            <a:r>
              <a:rPr lang="zh-CN" altLang="zh-CN" dirty="0">
                <a:ea typeface="等线" panose="02010600030101010101" pitchFamily="2" charset="-122"/>
                <a:cs typeface="Times New Roman" panose="02020603050405020304" pitchFamily="18" charset="0"/>
              </a:rPr>
              <a:t>用户：</a:t>
            </a:r>
            <a:r>
              <a:rPr lang="zh-CN" altLang="zh-CN" dirty="0">
                <a:solidFill>
                  <a:srgbClr val="333333"/>
                </a:solidFill>
                <a:latin typeface="Arial" panose="020B0604020202020204" pitchFamily="34" charset="0"/>
                <a:ea typeface="等线" panose="02010600030101010101" pitchFamily="2" charset="-122"/>
                <a:cs typeface="Arial" panose="020B0604020202020204" pitchFamily="34" charset="0"/>
              </a:rPr>
              <a:t>杨枨老师、</a:t>
            </a:r>
            <a:r>
              <a:rPr lang="zh-CN" altLang="zh-CN" dirty="0">
                <a:ea typeface="等线" panose="02010600030101010101" pitchFamily="2" charset="-122"/>
                <a:cs typeface="Times New Roman" panose="02020603050405020304" pitchFamily="18" charset="0"/>
              </a:rPr>
              <a:t>信管</a:t>
            </a:r>
            <a:r>
              <a:rPr lang="en-US" altLang="zh-CN" dirty="0">
                <a:ea typeface="等线" panose="02010600030101010101" pitchFamily="2" charset="-122"/>
                <a:cs typeface="Times New Roman" panose="02020603050405020304" pitchFamily="18" charset="0"/>
              </a:rPr>
              <a:t>1702 </a:t>
            </a:r>
            <a:r>
              <a:rPr lang="zh-CN" altLang="zh-CN" dirty="0">
                <a:ea typeface="等线" panose="02010600030101010101" pitchFamily="2" charset="-122"/>
                <a:cs typeface="Times New Roman" panose="02020603050405020304" pitchFamily="18" charset="0"/>
              </a:rPr>
              <a:t>郭伊娜、统计</a:t>
            </a:r>
            <a:r>
              <a:rPr lang="en-US" altLang="zh-CN" dirty="0">
                <a:ea typeface="等线" panose="02010600030101010101" pitchFamily="2" charset="-122"/>
                <a:cs typeface="Times New Roman" panose="02020603050405020304" pitchFamily="18" charset="0"/>
              </a:rPr>
              <a:t>1801 </a:t>
            </a:r>
            <a:r>
              <a:rPr lang="zh-CN" altLang="zh-CN" dirty="0">
                <a:ea typeface="等线" panose="02010600030101010101" pitchFamily="2" charset="-122"/>
                <a:cs typeface="Times New Roman" panose="02020603050405020304" pitchFamily="18" charset="0"/>
              </a:rPr>
              <a:t>朱芳颖</a:t>
            </a:r>
            <a:endParaRPr lang="zh-CN" altLang="en-US" dirty="0"/>
          </a:p>
        </p:txBody>
      </p:sp>
      <p:sp>
        <p:nvSpPr>
          <p:cNvPr id="65" name="矩形 64">
            <a:extLst>
              <a:ext uri="{FF2B5EF4-FFF2-40B4-BE49-F238E27FC236}">
                <a16:creationId xmlns:a16="http://schemas.microsoft.com/office/drawing/2014/main" xmlns="" id="{16499A2A-AFF4-4063-922C-55738F3022EA}"/>
              </a:ext>
            </a:extLst>
          </p:cNvPr>
          <p:cNvSpPr/>
          <p:nvPr/>
        </p:nvSpPr>
        <p:spPr>
          <a:xfrm>
            <a:off x="853567" y="2896245"/>
            <a:ext cx="944489" cy="369332"/>
          </a:xfrm>
          <a:prstGeom prst="rect">
            <a:avLst/>
          </a:prstGeom>
        </p:spPr>
        <p:txBody>
          <a:bodyPr wrap="none">
            <a:spAutoFit/>
          </a:bodyPr>
          <a:lstStyle/>
          <a:p>
            <a:r>
              <a:rPr lang="en-US" altLang="zh-CN" b="1"/>
              <a:t>1.3</a:t>
            </a:r>
            <a:r>
              <a:rPr lang="zh-CN" altLang="en-US" b="1"/>
              <a:t>定义</a:t>
            </a:r>
            <a:endParaRPr lang="en-US" altLang="zh-CN" b="1" dirty="0"/>
          </a:p>
        </p:txBody>
      </p:sp>
      <p:sp>
        <p:nvSpPr>
          <p:cNvPr id="66" name="矩形 65">
            <a:extLst>
              <a:ext uri="{FF2B5EF4-FFF2-40B4-BE49-F238E27FC236}">
                <a16:creationId xmlns:a16="http://schemas.microsoft.com/office/drawing/2014/main" xmlns="" id="{3F97001D-E5FB-45B6-AB19-0E73EB7BFC99}"/>
              </a:ext>
            </a:extLst>
          </p:cNvPr>
          <p:cNvSpPr/>
          <p:nvPr/>
        </p:nvSpPr>
        <p:spPr>
          <a:xfrm>
            <a:off x="2540943" y="3271514"/>
            <a:ext cx="1161857" cy="369332"/>
          </a:xfrm>
          <a:prstGeom prst="rect">
            <a:avLst/>
          </a:prstGeom>
        </p:spPr>
        <p:txBody>
          <a:bodyPr wrap="none">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xmlns="" id="{FD33800B-960D-4563-9885-68E05F934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543" y="2248173"/>
            <a:ext cx="3385780" cy="4517901"/>
          </a:xfrm>
          <a:prstGeom prst="rect">
            <a:avLst/>
          </a:prstGeom>
        </p:spPr>
      </p:pic>
    </p:spTree>
    <p:extLst>
      <p:ext uri="{BB962C8B-B14F-4D97-AF65-F5344CB8AC3E}">
        <p14:creationId xmlns:p14="http://schemas.microsoft.com/office/powerpoint/2010/main" val="359472818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A96DFEE-EFC9-48EC-BE2C-0CDFCFFC7879}"/>
              </a:ext>
            </a:extLst>
          </p:cNvPr>
          <p:cNvSpPr/>
          <p:nvPr/>
        </p:nvSpPr>
        <p:spPr>
          <a:xfrm>
            <a:off x="812751" y="519981"/>
            <a:ext cx="1396536" cy="513474"/>
          </a:xfrm>
          <a:prstGeom prst="rect">
            <a:avLst/>
          </a:prstGeom>
        </p:spPr>
        <p:txBody>
          <a:bodyPr wrap="none">
            <a:spAutoFit/>
          </a:bodyPr>
          <a:lstStyle/>
          <a:p>
            <a:pPr algn="just">
              <a:lnSpc>
                <a:spcPct val="173000"/>
              </a:lnSpc>
              <a:spcBef>
                <a:spcPts val="1300"/>
              </a:spcBef>
              <a:spcAft>
                <a:spcPts val="1300"/>
              </a:spcAft>
            </a:pPr>
            <a:r>
              <a:rPr lang="en-US" altLang="zh-CN" b="1" kern="100" dirty="0">
                <a:latin typeface="等线 Light" panose="02010600030101010101" pitchFamily="2" charset="-122"/>
                <a:ea typeface="等线 Light" panose="02010600030101010101" pitchFamily="2" charset="-122"/>
                <a:cs typeface="Times New Roman" panose="02020603050405020304" pitchFamily="18" charset="0"/>
              </a:rPr>
              <a:t>6.7</a:t>
            </a:r>
            <a:r>
              <a:rPr lang="zh-CN" altLang="zh-CN" b="1" kern="100" dirty="0">
                <a:latin typeface="等线 Light" panose="02010600030101010101" pitchFamily="2" charset="-122"/>
                <a:ea typeface="等线 Light" panose="02010600030101010101" pitchFamily="2" charset="-122"/>
                <a:cs typeface="Times New Roman" panose="02020603050405020304" pitchFamily="18" charset="0"/>
              </a:rPr>
              <a:t>流程逻辑</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2ED2897B-2485-433A-8BBC-E124009F5F27}"/>
              </a:ext>
            </a:extLst>
          </p:cNvPr>
          <p:cNvPicPr/>
          <p:nvPr/>
        </p:nvPicPr>
        <p:blipFill>
          <a:blip r:embed="rId2"/>
          <a:stretch>
            <a:fillRect/>
          </a:stretch>
        </p:blipFill>
        <p:spPr>
          <a:xfrm>
            <a:off x="6573391" y="519981"/>
            <a:ext cx="5706358" cy="4506952"/>
          </a:xfrm>
          <a:prstGeom prst="rect">
            <a:avLst/>
          </a:prstGeom>
        </p:spPr>
      </p:pic>
      <p:pic>
        <p:nvPicPr>
          <p:cNvPr id="4" name="图片 3">
            <a:extLst>
              <a:ext uri="{FF2B5EF4-FFF2-40B4-BE49-F238E27FC236}">
                <a16:creationId xmlns:a16="http://schemas.microsoft.com/office/drawing/2014/main" xmlns="" id="{B5507BF3-2268-4096-B6B4-6B87821B111D}"/>
              </a:ext>
            </a:extLst>
          </p:cNvPr>
          <p:cNvPicPr/>
          <p:nvPr/>
        </p:nvPicPr>
        <p:blipFill>
          <a:blip r:embed="rId3"/>
          <a:stretch>
            <a:fillRect/>
          </a:stretch>
        </p:blipFill>
        <p:spPr>
          <a:xfrm>
            <a:off x="236687" y="2205717"/>
            <a:ext cx="5850374" cy="4506952"/>
          </a:xfrm>
          <a:prstGeom prst="rect">
            <a:avLst/>
          </a:prstGeom>
        </p:spPr>
      </p:pic>
    </p:spTree>
    <p:extLst>
      <p:ext uri="{BB962C8B-B14F-4D97-AF65-F5344CB8AC3E}">
        <p14:creationId xmlns:p14="http://schemas.microsoft.com/office/powerpoint/2010/main" val="1910501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44A603-317A-439D-8E1E-2917917C691B}"/>
              </a:ext>
            </a:extLst>
          </p:cNvPr>
          <p:cNvSpPr/>
          <p:nvPr/>
        </p:nvSpPr>
        <p:spPr>
          <a:xfrm>
            <a:off x="884759" y="249298"/>
            <a:ext cx="6429375" cy="697870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我的模块通过我的订单界面通过确认收货与待评价界面相连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通过评价界面将待评价界面与我的评价相连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发布闲置通过确认发布与我的闲置相连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待收货</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确认收货</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跳转到待评价</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评价或者申诉</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我的评价或申诉界面</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发布闲置</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确认发布</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跳转到我的闲置</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编辑或者下架</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82D91F07-2735-4232-8372-DAAE9FF57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75" y="1312069"/>
            <a:ext cx="4917207" cy="5222211"/>
          </a:xfrm>
          <a:prstGeom prst="rect">
            <a:avLst/>
          </a:prstGeom>
        </p:spPr>
      </p:pic>
      <p:sp>
        <p:nvSpPr>
          <p:cNvPr id="4" name="文本框 3">
            <a:extLst>
              <a:ext uri="{FF2B5EF4-FFF2-40B4-BE49-F238E27FC236}">
                <a16:creationId xmlns:a16="http://schemas.microsoft.com/office/drawing/2014/main" xmlns="" id="{6BCC1322-5190-411B-991F-F9A41AAEC7A8}"/>
              </a:ext>
            </a:extLst>
          </p:cNvPr>
          <p:cNvSpPr txBox="1"/>
          <p:nvPr/>
        </p:nvSpPr>
        <p:spPr>
          <a:xfrm>
            <a:off x="4618863" y="2896245"/>
            <a:ext cx="1410529" cy="400110"/>
          </a:xfrm>
          <a:prstGeom prst="rect">
            <a:avLst/>
          </a:prstGeom>
          <a:noFill/>
        </p:spPr>
        <p:txBody>
          <a:bodyPr wrap="square" rtlCol="0">
            <a:spAutoFit/>
          </a:bodyPr>
          <a:lstStyle/>
          <a:p>
            <a:r>
              <a:rPr lang="zh-CN" altLang="en-US" sz="2000" b="1" dirty="0" smtClean="0"/>
              <a:t>伪代码</a:t>
            </a:r>
            <a:endParaRPr lang="zh-CN" altLang="en-US" sz="2000" b="1" dirty="0"/>
          </a:p>
        </p:txBody>
      </p:sp>
      <p:sp>
        <p:nvSpPr>
          <p:cNvPr id="7" name="文本框 6">
            <a:extLst>
              <a:ext uri="{FF2B5EF4-FFF2-40B4-BE49-F238E27FC236}">
                <a16:creationId xmlns:a16="http://schemas.microsoft.com/office/drawing/2014/main" xmlns="" id="{567C6A90-76B3-4EA3-BE8B-5A98F439BC30}"/>
              </a:ext>
            </a:extLst>
          </p:cNvPr>
          <p:cNvSpPr txBox="1"/>
          <p:nvPr/>
        </p:nvSpPr>
        <p:spPr>
          <a:xfrm>
            <a:off x="6487113" y="2459037"/>
            <a:ext cx="2016224" cy="4524315"/>
          </a:xfrm>
          <a:prstGeom prst="rect">
            <a:avLst/>
          </a:prstGeom>
          <a:noFill/>
        </p:spPr>
        <p:txBody>
          <a:bodyPr wrap="square" rtlCol="0">
            <a:spAutoFit/>
          </a:bodyPr>
          <a:lstStyle/>
          <a:p>
            <a:r>
              <a:rPr lang="zh-CN" altLang="en-US" dirty="0"/>
              <a:t>待收货页面</a:t>
            </a:r>
            <a:endParaRPr lang="en-US" altLang="zh-CN" dirty="0"/>
          </a:p>
          <a:p>
            <a:r>
              <a:rPr lang="en-US" altLang="zh-CN" dirty="0"/>
              <a:t>If</a:t>
            </a:r>
            <a:r>
              <a:rPr lang="zh-CN" altLang="en-US" dirty="0"/>
              <a:t>确认收货</a:t>
            </a:r>
            <a:endParaRPr lang="en-US" altLang="zh-CN" dirty="0"/>
          </a:p>
          <a:p>
            <a:r>
              <a:rPr lang="en-US" altLang="zh-CN" dirty="0"/>
              <a:t>Jump </a:t>
            </a:r>
            <a:r>
              <a:rPr lang="zh-CN" altLang="en-US" dirty="0"/>
              <a:t>待评价</a:t>
            </a:r>
            <a:endParaRPr lang="en-US" altLang="zh-CN" dirty="0"/>
          </a:p>
          <a:p>
            <a:r>
              <a:rPr lang="en-US" altLang="zh-CN" dirty="0"/>
              <a:t>if</a:t>
            </a:r>
            <a:r>
              <a:rPr lang="zh-CN" altLang="en-US" dirty="0"/>
              <a:t>评价</a:t>
            </a:r>
            <a:endParaRPr lang="en-US" altLang="zh-CN" dirty="0"/>
          </a:p>
          <a:p>
            <a:r>
              <a:rPr lang="zh-CN" altLang="en-US" dirty="0"/>
              <a:t>评价</a:t>
            </a:r>
            <a:endParaRPr lang="en-US" altLang="zh-CN" dirty="0"/>
          </a:p>
          <a:p>
            <a:r>
              <a:rPr lang="en-US" altLang="zh-CN" dirty="0"/>
              <a:t>Else</a:t>
            </a:r>
            <a:r>
              <a:rPr lang="zh-CN" altLang="en-US" dirty="0"/>
              <a:t>申诉</a:t>
            </a:r>
            <a:endParaRPr lang="en-US" altLang="zh-CN" dirty="0"/>
          </a:p>
          <a:p>
            <a:r>
              <a:rPr lang="zh-CN" altLang="en-US" dirty="0"/>
              <a:t>申诉</a:t>
            </a:r>
            <a:endParaRPr lang="en-US" altLang="zh-CN" dirty="0"/>
          </a:p>
          <a:p>
            <a:r>
              <a:rPr lang="zh-CN" altLang="en-US" dirty="0"/>
              <a:t>发布闲置</a:t>
            </a:r>
            <a:endParaRPr lang="en-US" altLang="zh-CN" dirty="0"/>
          </a:p>
          <a:p>
            <a:r>
              <a:rPr lang="en-US" altLang="zh-CN" dirty="0"/>
              <a:t>If</a:t>
            </a:r>
            <a:r>
              <a:rPr lang="zh-CN" altLang="en-US" dirty="0"/>
              <a:t>确认发布</a:t>
            </a:r>
            <a:endParaRPr lang="en-US" altLang="zh-CN" dirty="0"/>
          </a:p>
          <a:p>
            <a:r>
              <a:rPr lang="en-US" altLang="zh-CN" dirty="0"/>
              <a:t>Jump</a:t>
            </a:r>
            <a:r>
              <a:rPr lang="zh-CN" altLang="en-US" dirty="0"/>
              <a:t>我的闲置</a:t>
            </a:r>
            <a:endParaRPr lang="en-US" altLang="zh-CN" dirty="0"/>
          </a:p>
          <a:p>
            <a:r>
              <a:rPr lang="en-US" altLang="zh-CN" dirty="0"/>
              <a:t>If</a:t>
            </a:r>
            <a:r>
              <a:rPr lang="zh-CN" altLang="en-US" dirty="0"/>
              <a:t>编辑</a:t>
            </a:r>
            <a:endParaRPr lang="en-US" altLang="zh-CN" dirty="0"/>
          </a:p>
          <a:p>
            <a:r>
              <a:rPr lang="zh-CN" altLang="en-US" dirty="0"/>
              <a:t>编辑</a:t>
            </a:r>
            <a:endParaRPr lang="en-US" altLang="zh-CN" dirty="0"/>
          </a:p>
          <a:p>
            <a:r>
              <a:rPr lang="en-US" altLang="zh-CN" dirty="0"/>
              <a:t>Else</a:t>
            </a:r>
            <a:r>
              <a:rPr lang="zh-CN" altLang="en-US" dirty="0"/>
              <a:t>下架</a:t>
            </a:r>
            <a:endParaRPr lang="en-US" altLang="zh-CN" dirty="0"/>
          </a:p>
          <a:p>
            <a:r>
              <a:rPr lang="en-US" altLang="zh-CN" dirty="0"/>
              <a:t>delete</a:t>
            </a:r>
            <a:r>
              <a:rPr lang="zh-CN" altLang="en-US" dirty="0"/>
              <a:t>商品信息</a:t>
            </a:r>
            <a:endParaRPr lang="en-US" altLang="zh-CN" dirty="0"/>
          </a:p>
          <a:p>
            <a:r>
              <a:rPr lang="en-US" altLang="zh-CN" dirty="0"/>
              <a:t>Else</a:t>
            </a:r>
          </a:p>
          <a:p>
            <a:r>
              <a:rPr lang="zh-CN" altLang="en-US" dirty="0"/>
              <a:t>停留在发布闲置</a:t>
            </a:r>
            <a:endParaRPr lang="en-US" altLang="zh-CN" dirty="0"/>
          </a:p>
        </p:txBody>
      </p:sp>
    </p:spTree>
    <p:extLst>
      <p:ext uri="{BB962C8B-B14F-4D97-AF65-F5344CB8AC3E}">
        <p14:creationId xmlns:p14="http://schemas.microsoft.com/office/powerpoint/2010/main" val="3609621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2D0169A-41C0-4D0C-9754-4C1056DDB3D7}"/>
              </a:ext>
            </a:extLst>
          </p:cNvPr>
          <p:cNvSpPr/>
          <p:nvPr/>
        </p:nvSpPr>
        <p:spPr>
          <a:xfrm>
            <a:off x="1172791" y="-108404"/>
            <a:ext cx="6429375" cy="7317260"/>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7940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 </a:t>
            </a:r>
            <a:r>
              <a:rPr lang="en-US" altLang="zh-CN" sz="1600"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输入数据：发布闲置以及评价和申诉中根据相应要求进行输入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预期结果：根据相应操作跳转到相关界面进行后续操作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尚未掌握。</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xmlns="" id="{1BAC8B5C-3D9F-4EF5-90C7-C1D6B7D91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252" y="939120"/>
            <a:ext cx="4917207" cy="5222211"/>
          </a:xfrm>
          <a:prstGeom prst="rect">
            <a:avLst/>
          </a:prstGeom>
        </p:spPr>
      </p:pic>
    </p:spTree>
    <p:extLst>
      <p:ext uri="{BB962C8B-B14F-4D97-AF65-F5344CB8AC3E}">
        <p14:creationId xmlns:p14="http://schemas.microsoft.com/office/powerpoint/2010/main" val="2769140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07</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数据库设计</a:t>
            </a:r>
          </a:p>
        </p:txBody>
      </p:sp>
    </p:spTree>
    <p:custDataLst>
      <p:tags r:id="rId1"/>
    </p:custDataLst>
    <p:extLst>
      <p:ext uri="{BB962C8B-B14F-4D97-AF65-F5344CB8AC3E}">
        <p14:creationId xmlns:p14="http://schemas.microsoft.com/office/powerpoint/2010/main" val="2966916739"/>
      </p:ext>
    </p:extLst>
  </p:cSld>
  <p:clrMapOvr>
    <a:masterClrMapping/>
  </p:clrMapOvr>
  <p:transition spd="slow" advTm="0">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1548928"/>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2373898"/>
            <a:ext cx="2202847" cy="416909"/>
          </a:xfrm>
          <a:prstGeom prst="rect">
            <a:avLst/>
          </a:prstGeom>
        </p:spPr>
        <p:txBody>
          <a:bodyPr wrap="none">
            <a:spAutoFit/>
          </a:bodyPr>
          <a:lstStyle/>
          <a:p>
            <a:r>
              <a:rPr lang="zh-CN" altLang="zh-CN" sz="2109" dirty="0"/>
              <a:t>商品信息表结构</a:t>
            </a:r>
            <a:r>
              <a:rPr lang="en-US" altLang="zh-CN" sz="2109" dirty="0"/>
              <a:t>  </a:t>
            </a:r>
            <a:endParaRPr lang="zh-CN" altLang="zh-CN" sz="2109" dirty="0"/>
          </a:p>
        </p:txBody>
      </p:sp>
      <p:sp>
        <p:nvSpPr>
          <p:cNvPr id="5" name="文本框 4">
            <a:extLst>
              <a:ext uri="{FF2B5EF4-FFF2-40B4-BE49-F238E27FC236}">
                <a16:creationId xmlns:a16="http://schemas.microsoft.com/office/drawing/2014/main" xmlns="" id="{EBE944ED-5C6B-4D11-956A-CE0EC9480CEF}"/>
              </a:ext>
            </a:extLst>
          </p:cNvPr>
          <p:cNvSpPr txBox="1"/>
          <p:nvPr/>
        </p:nvSpPr>
        <p:spPr>
          <a:xfrm>
            <a:off x="380703" y="438408"/>
            <a:ext cx="3456384" cy="523220"/>
          </a:xfrm>
          <a:prstGeom prst="rect">
            <a:avLst/>
          </a:prstGeom>
          <a:noFill/>
        </p:spPr>
        <p:txBody>
          <a:bodyPr wrap="square" rtlCol="0">
            <a:spAutoFit/>
          </a:bodyPr>
          <a:lstStyle/>
          <a:p>
            <a:r>
              <a:rPr lang="en-US" altLang="zh-CN" sz="2800" b="1" dirty="0"/>
              <a:t>7.</a:t>
            </a:r>
            <a:r>
              <a:rPr lang="zh-CN" altLang="en-US" sz="2800" b="1" dirty="0"/>
              <a:t>数据库设计</a:t>
            </a:r>
          </a:p>
        </p:txBody>
      </p:sp>
      <p:graphicFrame>
        <p:nvGraphicFramePr>
          <p:cNvPr id="28" name="表格 27"/>
          <p:cNvGraphicFramePr>
            <a:graphicFrameLocks noGrp="1"/>
          </p:cNvGraphicFramePr>
          <p:nvPr>
            <p:extLst>
              <p:ext uri="{D42A27DB-BD31-4B8C-83A1-F6EECF244321}">
                <p14:modId xmlns:p14="http://schemas.microsoft.com/office/powerpoint/2010/main" val="3384504307"/>
              </p:ext>
            </p:extLst>
          </p:nvPr>
        </p:nvGraphicFramePr>
        <p:xfrm>
          <a:off x="916285" y="2812310"/>
          <a:ext cx="6753688" cy="3890541"/>
        </p:xfrm>
        <a:graphic>
          <a:graphicData uri="http://schemas.openxmlformats.org/drawingml/2006/table">
            <a:tbl>
              <a:tblPr firstRow="1" firstCol="1" bandRow="1">
                <a:tableStyleId>{5C22544A-7EE6-4342-B048-85BDC9FD1C3A}</a:tableStyleId>
              </a:tblPr>
              <a:tblGrid>
                <a:gridCol w="1670381">
                  <a:extLst>
                    <a:ext uri="{9D8B030D-6E8A-4147-A177-3AD203B41FA5}">
                      <a16:colId xmlns:a16="http://schemas.microsoft.com/office/drawing/2014/main" xmlns="" val="20000"/>
                    </a:ext>
                  </a:extLst>
                </a:gridCol>
                <a:gridCol w="1385468">
                  <a:extLst>
                    <a:ext uri="{9D8B030D-6E8A-4147-A177-3AD203B41FA5}">
                      <a16:colId xmlns:a16="http://schemas.microsoft.com/office/drawing/2014/main" xmlns="" val="20001"/>
                    </a:ext>
                  </a:extLst>
                </a:gridCol>
                <a:gridCol w="959228">
                  <a:extLst>
                    <a:ext uri="{9D8B030D-6E8A-4147-A177-3AD203B41FA5}">
                      <a16:colId xmlns:a16="http://schemas.microsoft.com/office/drawing/2014/main" xmlns="" val="20002"/>
                    </a:ext>
                  </a:extLst>
                </a:gridCol>
                <a:gridCol w="856991">
                  <a:extLst>
                    <a:ext uri="{9D8B030D-6E8A-4147-A177-3AD203B41FA5}">
                      <a16:colId xmlns:a16="http://schemas.microsoft.com/office/drawing/2014/main" xmlns="" val="20003"/>
                    </a:ext>
                  </a:extLst>
                </a:gridCol>
                <a:gridCol w="1065224">
                  <a:extLst>
                    <a:ext uri="{9D8B030D-6E8A-4147-A177-3AD203B41FA5}">
                      <a16:colId xmlns:a16="http://schemas.microsoft.com/office/drawing/2014/main" xmlns="" val="20004"/>
                    </a:ext>
                  </a:extLst>
                </a:gridCol>
                <a:gridCol w="816396">
                  <a:extLst>
                    <a:ext uri="{9D8B030D-6E8A-4147-A177-3AD203B41FA5}">
                      <a16:colId xmlns:a16="http://schemas.microsoft.com/office/drawing/2014/main" xmlns="" val="20005"/>
                    </a:ext>
                  </a:extLst>
                </a:gridCol>
              </a:tblGrid>
              <a:tr h="556647">
                <a:tc>
                  <a:txBody>
                    <a:bodyPr/>
                    <a:lstStyle/>
                    <a:p>
                      <a:pPr algn="just">
                        <a:lnSpc>
                          <a:spcPct val="150000"/>
                        </a:lnSpc>
                        <a:spcAft>
                          <a:spcPts val="0"/>
                        </a:spcAft>
                      </a:pPr>
                      <a:r>
                        <a:rPr lang="zh-CN" sz="1300" kern="100" dirty="0">
                          <a:effectLst/>
                        </a:rPr>
                        <a:t>字段名</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类 型</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0"/>
                  </a:ext>
                </a:extLst>
              </a:tr>
              <a:tr h="925749">
                <a:tc>
                  <a:txBody>
                    <a:bodyPr/>
                    <a:lstStyle/>
                    <a:p>
                      <a:pPr algn="just">
                        <a:lnSpc>
                          <a:spcPct val="150000"/>
                        </a:lnSpc>
                        <a:spcAft>
                          <a:spcPts val="0"/>
                        </a:spcAft>
                      </a:pPr>
                      <a:r>
                        <a:rPr lang="en-US" sz="1300" kern="100" dirty="0" err="1">
                          <a:effectLst/>
                        </a:rPr>
                        <a:t>ProductID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1"/>
                  </a:ext>
                </a:extLst>
              </a:tr>
              <a:tr h="925749">
                <a:tc>
                  <a:txBody>
                    <a:bodyPr/>
                    <a:lstStyle/>
                    <a:p>
                      <a:pPr algn="just">
                        <a:lnSpc>
                          <a:spcPct val="150000"/>
                        </a:lnSpc>
                        <a:spcAft>
                          <a:spcPts val="0"/>
                        </a:spcAft>
                      </a:pPr>
                      <a:r>
                        <a:rPr lang="en-US" sz="1300" kern="100">
                          <a:effectLst/>
                        </a:rPr>
                        <a:t>Productname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2"/>
                  </a:ext>
                </a:extLst>
              </a:tr>
              <a:tr h="556647">
                <a:tc>
                  <a:txBody>
                    <a:bodyPr/>
                    <a:lstStyle/>
                    <a:p>
                      <a:pPr algn="just">
                        <a:lnSpc>
                          <a:spcPct val="150000"/>
                        </a:lnSpc>
                        <a:spcAft>
                          <a:spcPts val="0"/>
                        </a:spcAft>
                      </a:pPr>
                      <a:r>
                        <a:rPr lang="en-US" sz="1300" kern="100">
                          <a:effectLst/>
                        </a:rPr>
                        <a:t>Unitprice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单价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altLang="zh-CN" sz="1300" kern="100" dirty="0" smtClean="0">
                          <a:effectLst/>
                          <a:latin typeface="+mn-lt"/>
                          <a:ea typeface="+mn-ea"/>
                          <a:cs typeface="+mn-cs"/>
                        </a:rPr>
                        <a:t>Double</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3"/>
                  </a:ext>
                </a:extLst>
              </a:tr>
              <a:tr h="925749">
                <a:tc>
                  <a:txBody>
                    <a:bodyPr/>
                    <a:lstStyle/>
                    <a:p>
                      <a:pPr algn="just">
                        <a:lnSpc>
                          <a:spcPct val="150000"/>
                        </a:lnSpc>
                        <a:spcAft>
                          <a:spcPts val="0"/>
                        </a:spcAft>
                      </a:pPr>
                      <a:r>
                        <a:rPr lang="en-US" sz="1300" kern="100">
                          <a:effectLst/>
                        </a:rPr>
                        <a:t>Category</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商品类别</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dirty="0">
                          <a:effectLst/>
                        </a:rPr>
                        <a:t> </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1877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zh-CN" sz="2109" dirty="0"/>
              <a:t>用户信息表结构</a:t>
            </a:r>
            <a:r>
              <a:rPr lang="en-US" altLang="zh-CN" sz="2109" dirty="0"/>
              <a:t>  </a:t>
            </a:r>
            <a:endParaRPr lang="zh-CN" altLang="zh-CN" sz="2109" dirty="0"/>
          </a:p>
        </p:txBody>
      </p:sp>
      <p:graphicFrame>
        <p:nvGraphicFramePr>
          <p:cNvPr id="27" name="表格 26">
            <a:extLst>
              <a:ext uri="{FF2B5EF4-FFF2-40B4-BE49-F238E27FC236}">
                <a16:creationId xmlns:a16="http://schemas.microsoft.com/office/drawing/2014/main" xmlns="" id="{5247E6FB-1CEC-4CEA-9281-8FDC00157537}"/>
              </a:ext>
            </a:extLst>
          </p:cNvPr>
          <p:cNvGraphicFramePr>
            <a:graphicFrameLocks noGrp="1"/>
          </p:cNvGraphicFramePr>
          <p:nvPr>
            <p:extLst>
              <p:ext uri="{D42A27DB-BD31-4B8C-83A1-F6EECF244321}">
                <p14:modId xmlns:p14="http://schemas.microsoft.com/office/powerpoint/2010/main" val="2894134388"/>
              </p:ext>
            </p:extLst>
          </p:nvPr>
        </p:nvGraphicFramePr>
        <p:xfrm>
          <a:off x="925406" y="2013634"/>
          <a:ext cx="6099992" cy="4567829"/>
        </p:xfrm>
        <a:graphic>
          <a:graphicData uri="http://schemas.openxmlformats.org/drawingml/2006/table">
            <a:tbl>
              <a:tblPr firstRow="1" firstCol="1" bandRow="1">
                <a:tableStyleId>{5C22544A-7EE6-4342-B048-85BDC9FD1C3A}</a:tableStyleId>
              </a:tblPr>
              <a:tblGrid>
                <a:gridCol w="1350832">
                  <a:extLst>
                    <a:ext uri="{9D8B030D-6E8A-4147-A177-3AD203B41FA5}">
                      <a16:colId xmlns:a16="http://schemas.microsoft.com/office/drawing/2014/main" xmlns="" val="1140130428"/>
                    </a:ext>
                  </a:extLst>
                </a:gridCol>
                <a:gridCol w="1481108">
                  <a:extLst>
                    <a:ext uri="{9D8B030D-6E8A-4147-A177-3AD203B41FA5}">
                      <a16:colId xmlns:a16="http://schemas.microsoft.com/office/drawing/2014/main" xmlns="" val="612579567"/>
                    </a:ext>
                  </a:extLst>
                </a:gridCol>
                <a:gridCol w="888944">
                  <a:extLst>
                    <a:ext uri="{9D8B030D-6E8A-4147-A177-3AD203B41FA5}">
                      <a16:colId xmlns:a16="http://schemas.microsoft.com/office/drawing/2014/main" xmlns="" val="3514511479"/>
                    </a:ext>
                  </a:extLst>
                </a:gridCol>
                <a:gridCol w="635358">
                  <a:extLst>
                    <a:ext uri="{9D8B030D-6E8A-4147-A177-3AD203B41FA5}">
                      <a16:colId xmlns:a16="http://schemas.microsoft.com/office/drawing/2014/main" xmlns="" val="1915039649"/>
                    </a:ext>
                  </a:extLst>
                </a:gridCol>
                <a:gridCol w="987172">
                  <a:extLst>
                    <a:ext uri="{9D8B030D-6E8A-4147-A177-3AD203B41FA5}">
                      <a16:colId xmlns:a16="http://schemas.microsoft.com/office/drawing/2014/main" xmlns="" val="2288949127"/>
                    </a:ext>
                  </a:extLst>
                </a:gridCol>
                <a:gridCol w="756578">
                  <a:extLst>
                    <a:ext uri="{9D8B030D-6E8A-4147-A177-3AD203B41FA5}">
                      <a16:colId xmlns:a16="http://schemas.microsoft.com/office/drawing/2014/main" xmlns="" val="1095482404"/>
                    </a:ext>
                  </a:extLst>
                </a:gridCol>
              </a:tblGrid>
              <a:tr h="419961">
                <a:tc>
                  <a:txBody>
                    <a:bodyPr/>
                    <a:lstStyle/>
                    <a:p>
                      <a:pPr algn="just">
                        <a:lnSpc>
                          <a:spcPct val="150000"/>
                        </a:lnSpc>
                        <a:spcAft>
                          <a:spcPts val="0"/>
                        </a:spcAft>
                      </a:pPr>
                      <a:r>
                        <a:rPr lang="zh-CN" sz="1400" b="1" kern="100" dirty="0">
                          <a:effectLst/>
                        </a:rPr>
                        <a:t>字段名</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说 明</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类 型</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长度</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可否为空</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约束</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2550379918"/>
                  </a:ext>
                </a:extLst>
              </a:tr>
              <a:tr h="819618">
                <a:tc>
                  <a:txBody>
                    <a:bodyPr/>
                    <a:lstStyle/>
                    <a:p>
                      <a:pPr algn="just">
                        <a:lnSpc>
                          <a:spcPct val="150000"/>
                        </a:lnSpc>
                        <a:spcAft>
                          <a:spcPts val="0"/>
                        </a:spcAft>
                      </a:pPr>
                      <a:r>
                        <a:rPr lang="en-US" sz="1400" b="1" kern="100">
                          <a:effectLst/>
                        </a:rPr>
                        <a:t>CustomerID</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dirty="0">
                          <a:effectLst/>
                        </a:rPr>
                        <a:t>用户编号</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Variable characters</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20</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否</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主键</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1595910999"/>
                  </a:ext>
                </a:extLst>
              </a:tr>
              <a:tr h="819618">
                <a:tc>
                  <a:txBody>
                    <a:bodyPr/>
                    <a:lstStyle/>
                    <a:p>
                      <a:pPr algn="just">
                        <a:lnSpc>
                          <a:spcPct val="150000"/>
                        </a:lnSpc>
                        <a:spcAft>
                          <a:spcPts val="0"/>
                        </a:spcAft>
                      </a:pPr>
                      <a:r>
                        <a:rPr lang="en-US" sz="1400" b="1" kern="100">
                          <a:effectLst/>
                        </a:rPr>
                        <a:t>Name</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姓名</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Variable characters</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10</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否</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indent="304800" algn="just">
                        <a:lnSpc>
                          <a:spcPct val="150000"/>
                        </a:lnSpc>
                        <a:spcAft>
                          <a:spcPts val="0"/>
                        </a:spcAft>
                      </a:pPr>
                      <a:r>
                        <a:rPr lang="en-US" sz="1400" b="1" kern="100">
                          <a:effectLst/>
                        </a:rPr>
                        <a:t> </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3503473911"/>
                  </a:ext>
                </a:extLst>
              </a:tr>
              <a:tr h="819618">
                <a:tc>
                  <a:txBody>
                    <a:bodyPr/>
                    <a:lstStyle/>
                    <a:p>
                      <a:pPr algn="just">
                        <a:lnSpc>
                          <a:spcPct val="150000"/>
                        </a:lnSpc>
                        <a:spcAft>
                          <a:spcPts val="0"/>
                        </a:spcAft>
                      </a:pPr>
                      <a:r>
                        <a:rPr lang="en-US" sz="1400" b="1" kern="100">
                          <a:effectLst/>
                        </a:rPr>
                        <a:t>Sex</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性别</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Variable characters</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10</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否</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dirty="0">
                          <a:effectLst/>
                        </a:rPr>
                        <a:t> </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3683769077"/>
                  </a:ext>
                </a:extLst>
              </a:tr>
              <a:tr h="819618">
                <a:tc>
                  <a:txBody>
                    <a:bodyPr/>
                    <a:lstStyle/>
                    <a:p>
                      <a:pPr algn="just">
                        <a:lnSpc>
                          <a:spcPct val="150000"/>
                        </a:lnSpc>
                        <a:spcAft>
                          <a:spcPts val="0"/>
                        </a:spcAft>
                      </a:pPr>
                      <a:r>
                        <a:rPr lang="en-US" sz="1400" b="1" kern="100">
                          <a:effectLst/>
                        </a:rPr>
                        <a:t>major</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职业</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Variable characters</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20</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否</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indent="304800" algn="just">
                        <a:lnSpc>
                          <a:spcPct val="150000"/>
                        </a:lnSpc>
                        <a:spcAft>
                          <a:spcPts val="0"/>
                        </a:spcAft>
                      </a:pPr>
                      <a:r>
                        <a:rPr lang="en-US" sz="1400" b="1" kern="100">
                          <a:effectLst/>
                        </a:rPr>
                        <a:t> </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2912470012"/>
                  </a:ext>
                </a:extLst>
              </a:tr>
              <a:tr h="869396">
                <a:tc>
                  <a:txBody>
                    <a:bodyPr/>
                    <a:lstStyle/>
                    <a:p>
                      <a:pPr algn="just">
                        <a:lnSpc>
                          <a:spcPct val="150000"/>
                        </a:lnSpc>
                        <a:spcAft>
                          <a:spcPts val="0"/>
                        </a:spcAft>
                      </a:pPr>
                      <a:r>
                        <a:rPr lang="en-US" sz="2000" b="1" kern="100" dirty="0">
                          <a:effectLst/>
                        </a:rPr>
                        <a:t>ID number</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a:effectLst/>
                        </a:rPr>
                        <a:t>身份证号</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Variable characters</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a:effectLst/>
                        </a:rPr>
                        <a:t>10</a:t>
                      </a:r>
                      <a:endParaRPr lang="zh-CN" sz="1100" b="1"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1400" b="1" kern="100" dirty="0">
                          <a:effectLst/>
                        </a:rPr>
                        <a:t>否</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1400" b="1" kern="100" dirty="0">
                          <a:effectLst/>
                        </a:rPr>
                        <a:t> </a:t>
                      </a:r>
                      <a:endParaRPr 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xmlns="" val="614432944"/>
                  </a:ext>
                </a:extLst>
              </a:tr>
            </a:tbl>
          </a:graphicData>
        </a:graphic>
      </p:graphicFrame>
    </p:spTree>
    <p:extLst>
      <p:ext uri="{BB962C8B-B14F-4D97-AF65-F5344CB8AC3E}">
        <p14:creationId xmlns:p14="http://schemas.microsoft.com/office/powerpoint/2010/main" val="20586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订单</a:t>
            </a:r>
            <a:r>
              <a:rPr lang="zh-CN" altLang="zh-CN" sz="2109" dirty="0"/>
              <a:t>信息表结构</a:t>
            </a:r>
            <a:r>
              <a:rPr lang="en-US" altLang="zh-CN" sz="2109" dirty="0"/>
              <a:t>  </a:t>
            </a:r>
            <a:endParaRPr lang="zh-CN" altLang="zh-CN" sz="2109" dirty="0"/>
          </a:p>
        </p:txBody>
      </p:sp>
      <p:graphicFrame>
        <p:nvGraphicFramePr>
          <p:cNvPr id="27" name="表格 26"/>
          <p:cNvGraphicFramePr>
            <a:graphicFrameLocks noGrp="1"/>
          </p:cNvGraphicFramePr>
          <p:nvPr>
            <p:extLst>
              <p:ext uri="{D42A27DB-BD31-4B8C-83A1-F6EECF244321}">
                <p14:modId xmlns:p14="http://schemas.microsoft.com/office/powerpoint/2010/main" val="884063364"/>
              </p:ext>
            </p:extLst>
          </p:nvPr>
        </p:nvGraphicFramePr>
        <p:xfrm>
          <a:off x="930016" y="2023899"/>
          <a:ext cx="7253947" cy="4898378"/>
        </p:xfrm>
        <a:graphic>
          <a:graphicData uri="http://schemas.openxmlformats.org/drawingml/2006/table">
            <a:tbl>
              <a:tblPr firstRow="1" firstCol="1" bandRow="1">
                <a:tableStyleId>{5C22544A-7EE6-4342-B048-85BDC9FD1C3A}</a:tableStyleId>
              </a:tblPr>
              <a:tblGrid>
                <a:gridCol w="1565606">
                  <a:extLst>
                    <a:ext uri="{9D8B030D-6E8A-4147-A177-3AD203B41FA5}">
                      <a16:colId xmlns:a16="http://schemas.microsoft.com/office/drawing/2014/main" xmlns="" val="20000"/>
                    </a:ext>
                  </a:extLst>
                </a:gridCol>
                <a:gridCol w="1716595">
                  <a:extLst>
                    <a:ext uri="{9D8B030D-6E8A-4147-A177-3AD203B41FA5}">
                      <a16:colId xmlns:a16="http://schemas.microsoft.com/office/drawing/2014/main" xmlns="" val="20001"/>
                    </a:ext>
                  </a:extLst>
                </a:gridCol>
                <a:gridCol w="1030280">
                  <a:extLst>
                    <a:ext uri="{9D8B030D-6E8A-4147-A177-3AD203B41FA5}">
                      <a16:colId xmlns:a16="http://schemas.microsoft.com/office/drawing/2014/main" xmlns="" val="20002"/>
                    </a:ext>
                  </a:extLst>
                </a:gridCol>
                <a:gridCol w="920470">
                  <a:extLst>
                    <a:ext uri="{9D8B030D-6E8A-4147-A177-3AD203B41FA5}">
                      <a16:colId xmlns:a16="http://schemas.microsoft.com/office/drawing/2014/main" xmlns="" val="20003"/>
                    </a:ext>
                  </a:extLst>
                </a:gridCol>
                <a:gridCol w="1144127">
                  <a:extLst>
                    <a:ext uri="{9D8B030D-6E8A-4147-A177-3AD203B41FA5}">
                      <a16:colId xmlns:a16="http://schemas.microsoft.com/office/drawing/2014/main" xmlns="" val="20004"/>
                    </a:ext>
                  </a:extLst>
                </a:gridCol>
                <a:gridCol w="876869">
                  <a:extLst>
                    <a:ext uri="{9D8B030D-6E8A-4147-A177-3AD203B41FA5}">
                      <a16:colId xmlns:a16="http://schemas.microsoft.com/office/drawing/2014/main" xmlns="" val="20005"/>
                    </a:ext>
                  </a:extLst>
                </a:gridCol>
              </a:tblGrid>
              <a:tr h="510054">
                <a:tc>
                  <a:txBody>
                    <a:bodyPr/>
                    <a:lstStyle/>
                    <a:p>
                      <a:pPr algn="just">
                        <a:lnSpc>
                          <a:spcPct val="150000"/>
                        </a:lnSpc>
                        <a:spcAft>
                          <a:spcPts val="0"/>
                        </a:spcAft>
                      </a:pPr>
                      <a:r>
                        <a:rPr lang="zh-CN" sz="1200" kern="100" dirty="0">
                          <a:effectLst/>
                          <a:latin typeface="+mn-lt"/>
                          <a:ea typeface="+mn-ea"/>
                        </a:rPr>
                        <a:t>字段名</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说 明</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类 型</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长度</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可否为空</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约束</a:t>
                      </a:r>
                      <a:endParaRPr lang="zh-CN" sz="1100" kern="100">
                        <a:effectLst/>
                        <a:latin typeface="+mn-lt"/>
                        <a:ea typeface="+mn-ea"/>
                        <a:cs typeface="Times New Roman" charset="0"/>
                      </a:endParaRPr>
                    </a:p>
                  </a:txBody>
                  <a:tcPr marL="72327" marR="72327" marT="0" marB="0"/>
                </a:tc>
                <a:extLst>
                  <a:ext uri="{0D108BD9-81ED-4DB2-BD59-A6C34878D82A}">
                    <a16:rowId xmlns:a16="http://schemas.microsoft.com/office/drawing/2014/main" xmlns="" val="10000"/>
                  </a:ext>
                </a:extLst>
              </a:tr>
              <a:tr h="848264">
                <a:tc>
                  <a:txBody>
                    <a:bodyPr/>
                    <a:lstStyle/>
                    <a:p>
                      <a:pPr algn="just">
                        <a:lnSpc>
                          <a:spcPct val="150000"/>
                        </a:lnSpc>
                        <a:spcAft>
                          <a:spcPts val="0"/>
                        </a:spcAft>
                      </a:pPr>
                      <a:r>
                        <a:rPr lang="en-US" sz="1200" kern="100" dirty="0" err="1">
                          <a:effectLst/>
                          <a:latin typeface="+mn-lt"/>
                          <a:ea typeface="+mn-ea"/>
                        </a:rPr>
                        <a:t>OrderID</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订单</a:t>
                      </a:r>
                      <a:r>
                        <a:rPr lang="zh-CN" altLang="en-US" sz="1200" kern="100" dirty="0">
                          <a:effectLst/>
                          <a:latin typeface="+mn-lt"/>
                          <a:ea typeface="+mn-ea"/>
                        </a:rPr>
                        <a:t>编</a:t>
                      </a:r>
                      <a:r>
                        <a:rPr lang="zh-CN" sz="1200" kern="100" dirty="0">
                          <a:effectLst/>
                          <a:latin typeface="+mn-lt"/>
                          <a:ea typeface="+mn-ea"/>
                        </a:rPr>
                        <a:t>号</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a:effectLst/>
                          <a:latin typeface="+mn-lt"/>
                          <a:ea typeface="+mn-ea"/>
                        </a:rPr>
                        <a:t>Variable characters</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a:effectLst/>
                          <a:latin typeface="+mn-lt"/>
                          <a:ea typeface="+mn-ea"/>
                        </a:rPr>
                        <a:t>20</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否</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主键</a:t>
                      </a:r>
                      <a:endParaRPr lang="zh-CN" sz="1100" kern="100">
                        <a:effectLst/>
                        <a:latin typeface="+mn-lt"/>
                        <a:ea typeface="+mn-ea"/>
                        <a:cs typeface="Times New Roman" charset="0"/>
                      </a:endParaRPr>
                    </a:p>
                  </a:txBody>
                  <a:tcPr marL="72327" marR="72327" marT="0" marB="0"/>
                </a:tc>
                <a:extLst>
                  <a:ext uri="{0D108BD9-81ED-4DB2-BD59-A6C34878D82A}">
                    <a16:rowId xmlns:a16="http://schemas.microsoft.com/office/drawing/2014/main" xmlns="" val="10001"/>
                  </a:ext>
                </a:extLst>
              </a:tr>
              <a:tr h="848264">
                <a:tc>
                  <a:txBody>
                    <a:bodyPr/>
                    <a:lstStyle/>
                    <a:p>
                      <a:pPr algn="just">
                        <a:lnSpc>
                          <a:spcPct val="150000"/>
                        </a:lnSpc>
                        <a:spcAft>
                          <a:spcPts val="0"/>
                        </a:spcAft>
                      </a:pPr>
                      <a:r>
                        <a:rPr lang="en-US" sz="1200" kern="100" dirty="0" err="1">
                          <a:effectLst/>
                          <a:latin typeface="+mn-lt"/>
                          <a:ea typeface="+mn-ea"/>
                        </a:rPr>
                        <a:t>CustomerID</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用户</a:t>
                      </a:r>
                      <a:r>
                        <a:rPr lang="zh-CN" altLang="en-US" sz="1200" kern="100" dirty="0">
                          <a:effectLst/>
                          <a:latin typeface="+mn-lt"/>
                          <a:ea typeface="+mn-ea"/>
                        </a:rPr>
                        <a:t>编</a:t>
                      </a:r>
                      <a:r>
                        <a:rPr lang="zh-CN" sz="1200" kern="100" dirty="0">
                          <a:effectLst/>
                          <a:latin typeface="+mn-lt"/>
                          <a:ea typeface="+mn-ea"/>
                        </a:rPr>
                        <a:t>号</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a:effectLst/>
                          <a:latin typeface="+mn-lt"/>
                          <a:ea typeface="+mn-ea"/>
                        </a:rPr>
                        <a:t>Variable characters</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dirty="0">
                          <a:effectLst/>
                          <a:latin typeface="+mn-lt"/>
                          <a:ea typeface="+mn-ea"/>
                        </a:rPr>
                        <a:t>8</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a:effectLst/>
                          <a:latin typeface="+mn-lt"/>
                          <a:ea typeface="+mn-ea"/>
                        </a:rPr>
                        <a:t>否</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外键</a:t>
                      </a:r>
                      <a:endParaRPr lang="zh-CN" sz="1100" kern="100" dirty="0">
                        <a:effectLst/>
                        <a:latin typeface="+mn-lt"/>
                        <a:ea typeface="+mn-ea"/>
                        <a:cs typeface="Times New Roman" charset="0"/>
                      </a:endParaRPr>
                    </a:p>
                  </a:txBody>
                  <a:tcPr marL="72327" marR="72327" marT="0" marB="0"/>
                </a:tc>
                <a:extLst>
                  <a:ext uri="{0D108BD9-81ED-4DB2-BD59-A6C34878D82A}">
                    <a16:rowId xmlns:a16="http://schemas.microsoft.com/office/drawing/2014/main" xmlns="" val="10002"/>
                  </a:ext>
                </a:extLst>
              </a:tr>
              <a:tr h="848264">
                <a:tc>
                  <a:txBody>
                    <a:bodyPr/>
                    <a:lstStyle/>
                    <a:p>
                      <a:pPr algn="just">
                        <a:lnSpc>
                          <a:spcPct val="150000"/>
                        </a:lnSpc>
                        <a:spcAft>
                          <a:spcPts val="0"/>
                        </a:spcAft>
                      </a:pPr>
                      <a:r>
                        <a:rPr lang="en-US" sz="1200" kern="100">
                          <a:effectLst/>
                          <a:latin typeface="+mn-lt"/>
                          <a:ea typeface="+mn-ea"/>
                        </a:rPr>
                        <a:t>Orderdate</a:t>
                      </a:r>
                      <a:endParaRPr lang="zh-CN" sz="1100" kern="10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下单日期</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dirty="0" err="1">
                          <a:effectLst/>
                          <a:latin typeface="+mn-lt"/>
                          <a:ea typeface="+mn-ea"/>
                        </a:rPr>
                        <a:t>Date&amp;Time</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dirty="0">
                          <a:effectLst/>
                          <a:latin typeface="+mn-lt"/>
                          <a:ea typeface="+mn-ea"/>
                        </a:rPr>
                        <a:t> </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否</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dirty="0">
                          <a:effectLst/>
                          <a:latin typeface="+mn-lt"/>
                          <a:ea typeface="+mn-ea"/>
                        </a:rPr>
                        <a:t> </a:t>
                      </a:r>
                      <a:endParaRPr lang="zh-CN" sz="1100" kern="100" dirty="0">
                        <a:effectLst/>
                        <a:latin typeface="+mn-lt"/>
                        <a:ea typeface="+mn-ea"/>
                        <a:cs typeface="Times New Roman" charset="0"/>
                      </a:endParaRPr>
                    </a:p>
                  </a:txBody>
                  <a:tcPr marL="72327" marR="72327" marT="0" marB="0"/>
                </a:tc>
                <a:extLst>
                  <a:ext uri="{0D108BD9-81ED-4DB2-BD59-A6C34878D82A}">
                    <a16:rowId xmlns:a16="http://schemas.microsoft.com/office/drawing/2014/main" xmlns="" val="10003"/>
                  </a:ext>
                </a:extLst>
              </a:tr>
              <a:tr h="1843532">
                <a:tc>
                  <a:txBody>
                    <a:bodyPr/>
                    <a:lstStyle/>
                    <a:p>
                      <a:pPr algn="just">
                        <a:lnSpc>
                          <a:spcPct val="150000"/>
                        </a:lnSpc>
                        <a:spcAft>
                          <a:spcPts val="0"/>
                        </a:spcAft>
                      </a:pPr>
                      <a:r>
                        <a:rPr lang="en-US" sz="1200" kern="100" dirty="0" err="1">
                          <a:effectLst/>
                          <a:latin typeface="+mn-lt"/>
                          <a:ea typeface="+mn-ea"/>
                        </a:rPr>
                        <a:t>ProductID</a:t>
                      </a:r>
                      <a:endParaRPr lang="zh-CN" sz="1100" kern="100" dirty="0">
                        <a:effectLst/>
                        <a:latin typeface="+mn-lt"/>
                        <a:ea typeface="+mn-ea"/>
                      </a:endParaRPr>
                    </a:p>
                    <a:p>
                      <a:pPr algn="just">
                        <a:lnSpc>
                          <a:spcPct val="150000"/>
                        </a:lnSpc>
                        <a:spcAft>
                          <a:spcPts val="0"/>
                        </a:spcAft>
                      </a:pPr>
                      <a:r>
                        <a:rPr lang="en-US" sz="1200" kern="100" dirty="0">
                          <a:effectLst/>
                          <a:latin typeface="+mn-lt"/>
                          <a:ea typeface="+mn-ea"/>
                        </a:rPr>
                        <a:t> </a:t>
                      </a:r>
                      <a:endParaRPr lang="zh-CN" sz="1100" kern="100" dirty="0">
                        <a:effectLst/>
                        <a:latin typeface="+mn-lt"/>
                        <a:ea typeface="+mn-ea"/>
                      </a:endParaRPr>
                    </a:p>
                    <a:p>
                      <a:pPr algn="just">
                        <a:lnSpc>
                          <a:spcPct val="150000"/>
                        </a:lnSpc>
                        <a:spcAft>
                          <a:spcPts val="0"/>
                        </a:spcAft>
                      </a:pPr>
                      <a:r>
                        <a:rPr lang="en-US" sz="1200" kern="100" dirty="0">
                          <a:effectLst/>
                          <a:latin typeface="+mn-lt"/>
                          <a:ea typeface="+mn-ea"/>
                        </a:rPr>
                        <a:t> </a:t>
                      </a:r>
                      <a:endParaRPr lang="zh-CN" sz="1100" kern="100" dirty="0">
                        <a:effectLst/>
                        <a:latin typeface="+mn-lt"/>
                        <a:ea typeface="+mn-ea"/>
                      </a:endParaRPr>
                    </a:p>
                    <a:p>
                      <a:pPr algn="just">
                        <a:lnSpc>
                          <a:spcPct val="150000"/>
                        </a:lnSpc>
                        <a:spcAft>
                          <a:spcPts val="0"/>
                        </a:spcAft>
                      </a:pPr>
                      <a:r>
                        <a:rPr lang="en-US" sz="1200" kern="100" dirty="0">
                          <a:effectLst/>
                          <a:latin typeface="+mn-lt"/>
                          <a:ea typeface="+mn-ea"/>
                        </a:rPr>
                        <a:t>Quantity</a:t>
                      </a:r>
                    </a:p>
                    <a:p>
                      <a:pPr algn="just">
                        <a:lnSpc>
                          <a:spcPct val="150000"/>
                        </a:lnSpc>
                        <a:spcAft>
                          <a:spcPts val="0"/>
                        </a:spcAft>
                      </a:pPr>
                      <a:endParaRPr lang="en-US" altLang="zh-CN" sz="1200" kern="100" dirty="0">
                        <a:effectLst/>
                        <a:latin typeface="+mn-lt"/>
                        <a:ea typeface="+mn-ea"/>
                        <a:cs typeface="Times New Roman" charset="0"/>
                      </a:endParaRPr>
                    </a:p>
                    <a:p>
                      <a:pPr algn="just">
                        <a:lnSpc>
                          <a:spcPct val="150000"/>
                        </a:lnSpc>
                        <a:spcAft>
                          <a:spcPts val="0"/>
                        </a:spcAft>
                      </a:pPr>
                      <a:r>
                        <a:rPr lang="en-US" altLang="zh-CN" sz="1200" kern="100" dirty="0">
                          <a:effectLst/>
                          <a:latin typeface="+mn-lt"/>
                          <a:ea typeface="+mn-ea"/>
                          <a:cs typeface="Times New Roman" charset="0"/>
                        </a:rPr>
                        <a:t>all</a:t>
                      </a:r>
                      <a:endParaRPr lang="zh-CN" sz="12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商品编号</a:t>
                      </a:r>
                      <a:endParaRPr lang="zh-CN" sz="1100" kern="100" dirty="0">
                        <a:effectLst/>
                        <a:latin typeface="+mn-lt"/>
                        <a:ea typeface="+mn-ea"/>
                      </a:endParaRPr>
                    </a:p>
                    <a:p>
                      <a:pPr algn="just">
                        <a:lnSpc>
                          <a:spcPct val="150000"/>
                        </a:lnSpc>
                        <a:spcAft>
                          <a:spcPts val="0"/>
                        </a:spcAft>
                      </a:pPr>
                      <a:r>
                        <a:rPr lang="en-US" sz="1200" kern="100" dirty="0">
                          <a:effectLst/>
                          <a:latin typeface="+mn-lt"/>
                          <a:ea typeface="+mn-ea"/>
                        </a:rPr>
                        <a:t> </a:t>
                      </a:r>
                      <a:endParaRPr lang="zh-CN" sz="1100" kern="100" dirty="0">
                        <a:effectLst/>
                        <a:latin typeface="+mn-lt"/>
                        <a:ea typeface="+mn-ea"/>
                      </a:endParaRPr>
                    </a:p>
                    <a:p>
                      <a:pPr algn="just">
                        <a:lnSpc>
                          <a:spcPct val="150000"/>
                        </a:lnSpc>
                        <a:spcAft>
                          <a:spcPts val="0"/>
                        </a:spcAft>
                      </a:pPr>
                      <a:r>
                        <a:rPr lang="en-US" sz="1200" kern="100" dirty="0">
                          <a:effectLst/>
                          <a:latin typeface="+mn-lt"/>
                          <a:ea typeface="+mn-ea"/>
                        </a:rPr>
                        <a:t> </a:t>
                      </a:r>
                      <a:endParaRPr lang="zh-CN" sz="1100" kern="100" dirty="0">
                        <a:effectLst/>
                        <a:latin typeface="+mn-lt"/>
                        <a:ea typeface="+mn-ea"/>
                      </a:endParaRPr>
                    </a:p>
                    <a:p>
                      <a:pPr algn="just">
                        <a:lnSpc>
                          <a:spcPct val="150000"/>
                        </a:lnSpc>
                        <a:spcAft>
                          <a:spcPts val="0"/>
                        </a:spcAft>
                      </a:pPr>
                      <a:r>
                        <a:rPr lang="zh-CN" sz="1200" kern="100" dirty="0">
                          <a:effectLst/>
                          <a:latin typeface="+mn-lt"/>
                          <a:ea typeface="+mn-ea"/>
                        </a:rPr>
                        <a:t>数量</a:t>
                      </a:r>
                      <a:endParaRPr lang="en-US" altLang="zh-CN" sz="1200" kern="100" dirty="0">
                        <a:effectLst/>
                        <a:latin typeface="+mn-lt"/>
                        <a:ea typeface="+mn-ea"/>
                      </a:endParaRPr>
                    </a:p>
                    <a:p>
                      <a:pPr algn="just">
                        <a:lnSpc>
                          <a:spcPct val="150000"/>
                        </a:lnSpc>
                        <a:spcAft>
                          <a:spcPts val="0"/>
                        </a:spcAft>
                      </a:pPr>
                      <a:endParaRPr lang="en-US" altLang="zh-CN" sz="1200" kern="100" dirty="0">
                        <a:effectLst/>
                        <a:latin typeface="+mn-lt"/>
                        <a:ea typeface="+mn-ea"/>
                        <a:cs typeface="Times New Roman" charset="0"/>
                      </a:endParaRPr>
                    </a:p>
                    <a:p>
                      <a:pPr algn="just">
                        <a:lnSpc>
                          <a:spcPct val="150000"/>
                        </a:lnSpc>
                        <a:spcAft>
                          <a:spcPts val="0"/>
                        </a:spcAft>
                      </a:pPr>
                      <a:r>
                        <a:rPr lang="zh-CN" altLang="en-US" sz="1100" kern="100" dirty="0">
                          <a:effectLst/>
                          <a:latin typeface="+mn-lt"/>
                          <a:ea typeface="+mn-ea"/>
                          <a:cs typeface="Times New Roman" charset="0"/>
                        </a:rPr>
                        <a:t>总价</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en-US" sz="1200" kern="100" dirty="0">
                          <a:effectLst/>
                          <a:latin typeface="+mn-lt"/>
                          <a:ea typeface="+mn-ea"/>
                        </a:rPr>
                        <a:t>Variable characters</a:t>
                      </a:r>
                      <a:endParaRPr lang="zh-CN" sz="1100" kern="100" dirty="0">
                        <a:effectLst/>
                        <a:latin typeface="+mn-lt"/>
                        <a:ea typeface="+mn-ea"/>
                      </a:endParaRPr>
                    </a:p>
                    <a:p>
                      <a:pPr algn="just">
                        <a:lnSpc>
                          <a:spcPct val="150000"/>
                        </a:lnSpc>
                        <a:spcAft>
                          <a:spcPts val="0"/>
                        </a:spcAft>
                      </a:pPr>
                      <a:endParaRPr lang="en-US" sz="1200" kern="100" dirty="0">
                        <a:effectLst/>
                        <a:latin typeface="+mn-lt"/>
                        <a:ea typeface="+mn-ea"/>
                      </a:endParaRPr>
                    </a:p>
                    <a:p>
                      <a:pPr algn="just">
                        <a:lnSpc>
                          <a:spcPct val="150000"/>
                        </a:lnSpc>
                        <a:spcAft>
                          <a:spcPts val="0"/>
                        </a:spcAft>
                      </a:pPr>
                      <a:r>
                        <a:rPr lang="en-US" sz="1200" kern="100" dirty="0">
                          <a:effectLst/>
                          <a:latin typeface="+mn-lt"/>
                          <a:ea typeface="+mn-ea"/>
                        </a:rPr>
                        <a:t>Integer</a:t>
                      </a:r>
                    </a:p>
                    <a:p>
                      <a:pPr algn="just">
                        <a:lnSpc>
                          <a:spcPct val="150000"/>
                        </a:lnSpc>
                        <a:spcAft>
                          <a:spcPts val="0"/>
                        </a:spcAft>
                      </a:pPr>
                      <a:endParaRPr lang="en-US" altLang="zh-CN" sz="1200" kern="100" dirty="0">
                        <a:effectLst/>
                        <a:latin typeface="+mn-lt"/>
                        <a:ea typeface="+mn-ea"/>
                        <a:cs typeface="Times New Roman" charset="0"/>
                      </a:endParaRPr>
                    </a:p>
                    <a:p>
                      <a:pPr algn="just">
                        <a:lnSpc>
                          <a:spcPct val="150000"/>
                        </a:lnSpc>
                        <a:spcAft>
                          <a:spcPts val="0"/>
                        </a:spcAft>
                      </a:pPr>
                      <a:r>
                        <a:rPr lang="en-US" altLang="zh-CN" sz="1200" kern="100" dirty="0">
                          <a:effectLst/>
                          <a:latin typeface="+mn-lt"/>
                          <a:ea typeface="+mn-ea"/>
                          <a:cs typeface="Times New Roman" charset="0"/>
                        </a:rPr>
                        <a:t>double</a:t>
                      </a:r>
                    </a:p>
                  </a:txBody>
                  <a:tcPr marL="72327" marR="72327" marT="0" marB="0"/>
                </a:tc>
                <a:tc>
                  <a:txBody>
                    <a:bodyPr/>
                    <a:lstStyle/>
                    <a:p>
                      <a:pPr algn="just">
                        <a:lnSpc>
                          <a:spcPct val="150000"/>
                        </a:lnSpc>
                        <a:spcAft>
                          <a:spcPts val="0"/>
                        </a:spcAft>
                      </a:pPr>
                      <a:r>
                        <a:rPr lang="en-US" sz="1200" kern="100" dirty="0">
                          <a:effectLst/>
                          <a:latin typeface="+mn-lt"/>
                          <a:ea typeface="+mn-ea"/>
                        </a:rPr>
                        <a:t>20</a:t>
                      </a:r>
                      <a:endParaRPr lang="zh-CN" sz="1100" kern="100" dirty="0">
                        <a:effectLst/>
                        <a:latin typeface="+mn-lt"/>
                        <a:ea typeface="+mn-ea"/>
                        <a:cs typeface="Times New Roman" charset="0"/>
                      </a:endParaRPr>
                    </a:p>
                  </a:txBody>
                  <a:tcPr marL="72327" marR="72327" marT="0" marB="0"/>
                </a:tc>
                <a:tc>
                  <a:txBody>
                    <a:bodyPr/>
                    <a:lstStyle/>
                    <a:p>
                      <a:pPr algn="just">
                        <a:lnSpc>
                          <a:spcPct val="150000"/>
                        </a:lnSpc>
                        <a:spcAft>
                          <a:spcPts val="0"/>
                        </a:spcAft>
                      </a:pPr>
                      <a:r>
                        <a:rPr lang="zh-CN" sz="1200" kern="100" dirty="0">
                          <a:effectLst/>
                          <a:latin typeface="+mn-lt"/>
                          <a:ea typeface="+mn-ea"/>
                        </a:rPr>
                        <a:t>否</a:t>
                      </a:r>
                      <a:endParaRPr lang="zh-CN" sz="1100" kern="100" dirty="0">
                        <a:effectLst/>
                        <a:latin typeface="+mn-lt"/>
                        <a:ea typeface="+mn-ea"/>
                        <a:cs typeface="Times New Roman" charset="0"/>
                      </a:endParaRPr>
                    </a:p>
                  </a:txBody>
                  <a:tcPr marL="72327" marR="72327" marT="0" marB="0"/>
                </a:tc>
                <a:tc>
                  <a:txBody>
                    <a:bodyPr/>
                    <a:lstStyle/>
                    <a:p>
                      <a:pPr indent="304800" algn="just">
                        <a:lnSpc>
                          <a:spcPct val="150000"/>
                        </a:lnSpc>
                        <a:spcAft>
                          <a:spcPts val="0"/>
                        </a:spcAft>
                      </a:pPr>
                      <a:r>
                        <a:rPr lang="en-US" sz="1200" kern="100" dirty="0">
                          <a:effectLst/>
                          <a:latin typeface="+mn-lt"/>
                          <a:ea typeface="+mn-ea"/>
                        </a:rPr>
                        <a:t> </a:t>
                      </a:r>
                      <a:endParaRPr lang="zh-CN" sz="1100" kern="100" dirty="0">
                        <a:effectLst/>
                        <a:latin typeface="+mn-lt"/>
                        <a:ea typeface="+mn-ea"/>
                        <a:cs typeface="Times New Roman" charset="0"/>
                      </a:endParaRPr>
                    </a:p>
                  </a:txBody>
                  <a:tcPr marL="72327" marR="72327"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05124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评价</a:t>
            </a:r>
            <a:r>
              <a:rPr lang="zh-CN" altLang="zh-CN" sz="2109" dirty="0"/>
              <a:t>信息表结构</a:t>
            </a:r>
            <a:r>
              <a:rPr lang="en-US" altLang="zh-CN" sz="2109" dirty="0"/>
              <a:t>  </a:t>
            </a:r>
            <a:endParaRPr lang="zh-CN" altLang="zh-CN" sz="2109" dirty="0"/>
          </a:p>
        </p:txBody>
      </p:sp>
      <p:graphicFrame>
        <p:nvGraphicFramePr>
          <p:cNvPr id="4" name="表格 3"/>
          <p:cNvGraphicFramePr>
            <a:graphicFrameLocks noGrp="1"/>
          </p:cNvGraphicFramePr>
          <p:nvPr>
            <p:extLst>
              <p:ext uri="{D42A27DB-BD31-4B8C-83A1-F6EECF244321}">
                <p14:modId xmlns:p14="http://schemas.microsoft.com/office/powerpoint/2010/main" val="687115223"/>
              </p:ext>
            </p:extLst>
          </p:nvPr>
        </p:nvGraphicFramePr>
        <p:xfrm>
          <a:off x="995730" y="2423202"/>
          <a:ext cx="6361164" cy="3045460"/>
        </p:xfrm>
        <a:graphic>
          <a:graphicData uri="http://schemas.openxmlformats.org/drawingml/2006/table">
            <a:tbl>
              <a:tblPr firstRow="1" bandRow="1">
                <a:tableStyleId>{5C22544A-7EE6-4342-B048-85BDC9FD1C3A}</a:tableStyleId>
              </a:tblPr>
              <a:tblGrid>
                <a:gridCol w="1060194"/>
                <a:gridCol w="1060194"/>
                <a:gridCol w="1060194"/>
                <a:gridCol w="1060194"/>
                <a:gridCol w="1060194"/>
                <a:gridCol w="1060194"/>
              </a:tblGrid>
              <a:tr h="370840">
                <a:tc>
                  <a:txBody>
                    <a:bodyPr/>
                    <a:lstStyle/>
                    <a:p>
                      <a:pPr algn="just">
                        <a:lnSpc>
                          <a:spcPct val="150000"/>
                        </a:lnSpc>
                        <a:spcAft>
                          <a:spcPts val="0"/>
                        </a:spcAft>
                      </a:pPr>
                      <a:r>
                        <a:rPr lang="zh-CN" sz="1300" kern="100" dirty="0">
                          <a:effectLst/>
                        </a:rPr>
                        <a:t>字段名</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说 明</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类 型</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长度</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可否为空</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约束</a:t>
                      </a:r>
                      <a:endParaRPr lang="zh-CN" sz="1100" kern="100" dirty="0">
                        <a:effectLst/>
                        <a:latin typeface="等线" charset="-122"/>
                        <a:ea typeface="等线" charset="-122"/>
                        <a:cs typeface="Times New Roman" charset="0"/>
                      </a:endParaRPr>
                    </a:p>
                  </a:txBody>
                  <a:tcPr marL="72327" marR="72327" marT="0" marB="0"/>
                </a:tc>
              </a:tr>
              <a:tr h="370840">
                <a:tc>
                  <a:txBody>
                    <a:bodyPr/>
                    <a:lstStyle/>
                    <a:p>
                      <a:pPr algn="just">
                        <a:lnSpc>
                          <a:spcPct val="150000"/>
                        </a:lnSpc>
                        <a:spcAft>
                          <a:spcPts val="0"/>
                        </a:spcAft>
                      </a:pPr>
                      <a:r>
                        <a:rPr lang="en-US" sz="1300" kern="100" dirty="0" err="1">
                          <a:effectLst/>
                        </a:rPr>
                        <a:t>CommentID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评价编号</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dirty="0">
                          <a:effectLst/>
                        </a:rPr>
                        <a:t>Variable characters</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tr>
              <a:tr h="370840">
                <a:tc>
                  <a:txBody>
                    <a:bodyPr/>
                    <a:lstStyle/>
                    <a:p>
                      <a:pPr algn="just">
                        <a:lnSpc>
                          <a:spcPct val="150000"/>
                        </a:lnSpc>
                        <a:spcAft>
                          <a:spcPts val="0"/>
                        </a:spcAft>
                      </a:pPr>
                      <a:r>
                        <a:rPr lang="en-US" sz="1300" kern="100" dirty="0">
                          <a:effectLst/>
                        </a:rPr>
                        <a:t>Comment</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评价内容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dirty="0">
                          <a:effectLst/>
                        </a:rPr>
                        <a:t>1000</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否</a:t>
                      </a:r>
                      <a:endParaRPr lang="zh-CN" sz="1100" kern="100" dirty="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tr>
              <a:tr h="370840">
                <a:tc>
                  <a:txBody>
                    <a:bodyPr/>
                    <a:lstStyle/>
                    <a:p>
                      <a:pPr algn="just">
                        <a:lnSpc>
                          <a:spcPct val="150000"/>
                        </a:lnSpc>
                        <a:spcAft>
                          <a:spcPts val="0"/>
                        </a:spcAft>
                      </a:pPr>
                      <a:r>
                        <a:rPr lang="en-US" sz="1300" kern="100" dirty="0" err="1">
                          <a:effectLst/>
                        </a:rPr>
                        <a:t>CustomerID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用户学号</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8</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否</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tr>
              <a:tr h="370840">
                <a:tc>
                  <a:txBody>
                    <a:bodyPr/>
                    <a:lstStyle/>
                    <a:p>
                      <a:pPr algn="just">
                        <a:lnSpc>
                          <a:spcPct val="150000"/>
                        </a:lnSpc>
                        <a:spcAft>
                          <a:spcPts val="0"/>
                        </a:spcAft>
                      </a:pPr>
                      <a:r>
                        <a:rPr lang="en-US" sz="1300" kern="100" dirty="0" err="1">
                          <a:effectLst/>
                        </a:rPr>
                        <a:t>ProductID</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商品编号</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txBody>
                  <a:tcPr marL="72327" marR="72327" marT="0" marB="0"/>
                </a:tc>
                <a:tc>
                  <a:txBody>
                    <a:bodyPr/>
                    <a:lstStyle/>
                    <a:p>
                      <a:pPr algn="just">
                        <a:lnSpc>
                          <a:spcPct val="150000"/>
                        </a:lnSpc>
                        <a:spcAft>
                          <a:spcPts val="0"/>
                        </a:spcAft>
                      </a:pPr>
                      <a:r>
                        <a:rPr lang="en-US" sz="1300" kern="100" dirty="0">
                          <a:effectLst/>
                        </a:rPr>
                        <a:t>Variable characters</a:t>
                      </a:r>
                      <a:endParaRPr lang="zh-CN" sz="1100" kern="100" dirty="0">
                        <a:effectLst/>
                      </a:endParaRPr>
                    </a:p>
                  </a:txBody>
                  <a:tcPr marL="72327" marR="72327" marT="0" marB="0"/>
                </a:tc>
                <a:tc>
                  <a:txBody>
                    <a:bodyPr/>
                    <a:lstStyle/>
                    <a:p>
                      <a:pPr algn="just">
                        <a:lnSpc>
                          <a:spcPct val="150000"/>
                        </a:lnSpc>
                        <a:spcAft>
                          <a:spcPts val="0"/>
                        </a:spcAft>
                      </a:pPr>
                      <a:r>
                        <a:rPr lang="en-US" sz="1300" kern="100" dirty="0">
                          <a:effectLst/>
                        </a:rPr>
                        <a:t>20</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否</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tr>
            </a:tbl>
          </a:graphicData>
        </a:graphic>
      </p:graphicFrame>
    </p:spTree>
    <p:extLst>
      <p:ext uri="{BB962C8B-B14F-4D97-AF65-F5344CB8AC3E}">
        <p14:creationId xmlns:p14="http://schemas.microsoft.com/office/powerpoint/2010/main" val="2880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申诉</a:t>
            </a:r>
            <a:r>
              <a:rPr lang="zh-CN" altLang="zh-CN" sz="2109" dirty="0"/>
              <a:t>信息表结构</a:t>
            </a:r>
            <a:r>
              <a:rPr lang="en-US" altLang="zh-CN" sz="2109" dirty="0"/>
              <a:t>  </a:t>
            </a:r>
            <a:endParaRPr lang="zh-CN" altLang="zh-CN" sz="2109" dirty="0"/>
          </a:p>
        </p:txBody>
      </p:sp>
      <p:graphicFrame>
        <p:nvGraphicFramePr>
          <p:cNvPr id="27" name="表格 26"/>
          <p:cNvGraphicFramePr>
            <a:graphicFrameLocks noGrp="1"/>
          </p:cNvGraphicFramePr>
          <p:nvPr>
            <p:extLst>
              <p:ext uri="{D42A27DB-BD31-4B8C-83A1-F6EECF244321}">
                <p14:modId xmlns:p14="http://schemas.microsoft.com/office/powerpoint/2010/main" val="1894582353"/>
              </p:ext>
            </p:extLst>
          </p:nvPr>
        </p:nvGraphicFramePr>
        <p:xfrm>
          <a:off x="993167" y="2293330"/>
          <a:ext cx="6765539" cy="4469049"/>
        </p:xfrm>
        <a:graphic>
          <a:graphicData uri="http://schemas.openxmlformats.org/drawingml/2006/table">
            <a:tbl>
              <a:tblPr firstRow="1" firstCol="1" bandRow="1">
                <a:tableStyleId>{5C22544A-7EE6-4342-B048-85BDC9FD1C3A}</a:tableStyleId>
              </a:tblPr>
              <a:tblGrid>
                <a:gridCol w="1460194">
                  <a:extLst>
                    <a:ext uri="{9D8B030D-6E8A-4147-A177-3AD203B41FA5}">
                      <a16:colId xmlns:a16="http://schemas.microsoft.com/office/drawing/2014/main" xmlns="" val="20000"/>
                    </a:ext>
                  </a:extLst>
                </a:gridCol>
                <a:gridCol w="1601017">
                  <a:extLst>
                    <a:ext uri="{9D8B030D-6E8A-4147-A177-3AD203B41FA5}">
                      <a16:colId xmlns:a16="http://schemas.microsoft.com/office/drawing/2014/main" xmlns="" val="20001"/>
                    </a:ext>
                  </a:extLst>
                </a:gridCol>
                <a:gridCol w="960911">
                  <a:extLst>
                    <a:ext uri="{9D8B030D-6E8A-4147-A177-3AD203B41FA5}">
                      <a16:colId xmlns:a16="http://schemas.microsoft.com/office/drawing/2014/main" xmlns="" val="20002"/>
                    </a:ext>
                  </a:extLst>
                </a:gridCol>
                <a:gridCol w="858495">
                  <a:extLst>
                    <a:ext uri="{9D8B030D-6E8A-4147-A177-3AD203B41FA5}">
                      <a16:colId xmlns:a16="http://schemas.microsoft.com/office/drawing/2014/main" xmlns="" val="20003"/>
                    </a:ext>
                  </a:extLst>
                </a:gridCol>
                <a:gridCol w="1067093">
                  <a:extLst>
                    <a:ext uri="{9D8B030D-6E8A-4147-A177-3AD203B41FA5}">
                      <a16:colId xmlns:a16="http://schemas.microsoft.com/office/drawing/2014/main" xmlns="" val="20004"/>
                    </a:ext>
                  </a:extLst>
                </a:gridCol>
                <a:gridCol w="817829">
                  <a:extLst>
                    <a:ext uri="{9D8B030D-6E8A-4147-A177-3AD203B41FA5}">
                      <a16:colId xmlns:a16="http://schemas.microsoft.com/office/drawing/2014/main" xmlns="" val="20005"/>
                    </a:ext>
                  </a:extLst>
                </a:gridCol>
              </a:tblGrid>
              <a:tr h="471201">
                <a:tc>
                  <a:txBody>
                    <a:bodyPr/>
                    <a:lstStyle/>
                    <a:p>
                      <a:pPr algn="just">
                        <a:lnSpc>
                          <a:spcPct val="150000"/>
                        </a:lnSpc>
                        <a:spcAft>
                          <a:spcPts val="0"/>
                        </a:spcAft>
                      </a:pPr>
                      <a:r>
                        <a:rPr lang="zh-CN" sz="1300" kern="100" dirty="0">
                          <a:effectLst/>
                        </a:rPr>
                        <a:t>字段名</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0"/>
                  </a:ext>
                </a:extLst>
              </a:tr>
              <a:tr h="783647">
                <a:tc>
                  <a:txBody>
                    <a:bodyPr/>
                    <a:lstStyle/>
                    <a:p>
                      <a:pPr algn="just">
                        <a:lnSpc>
                          <a:spcPct val="150000"/>
                        </a:lnSpc>
                        <a:spcAft>
                          <a:spcPts val="0"/>
                        </a:spcAft>
                      </a:pPr>
                      <a:r>
                        <a:rPr lang="en-US" sz="1100" kern="100">
                          <a:effectLst/>
                        </a:rPr>
                        <a:t>appeal</a:t>
                      </a:r>
                      <a:r>
                        <a:rPr lang="en-US" sz="1300" kern="100">
                          <a:effectLst/>
                        </a:rPr>
                        <a: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altLang="en-US" sz="1300" kern="100" dirty="0">
                          <a:effectLst/>
                        </a:rPr>
                        <a:t>申诉</a:t>
                      </a:r>
                      <a:r>
                        <a:rPr lang="zh-CN" sz="1300" kern="100" dirty="0">
                          <a:effectLst/>
                        </a:rPr>
                        <a:t>编号</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1"/>
                  </a:ext>
                </a:extLst>
              </a:tr>
              <a:tr h="783647">
                <a:tc>
                  <a:txBody>
                    <a:bodyPr/>
                    <a:lstStyle/>
                    <a:p>
                      <a:pPr algn="just">
                        <a:lnSpc>
                          <a:spcPct val="150000"/>
                        </a:lnSpc>
                        <a:spcAft>
                          <a:spcPts val="0"/>
                        </a:spcAft>
                      </a:pPr>
                      <a:r>
                        <a:rPr lang="en-US" sz="1300" kern="100" dirty="0" err="1">
                          <a:effectLst/>
                        </a:rPr>
                        <a:t>CommentID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外键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2"/>
                  </a:ext>
                </a:extLst>
              </a:tr>
              <a:tr h="2430554">
                <a:tc>
                  <a:txBody>
                    <a:bodyPr/>
                    <a:lstStyle/>
                    <a:p>
                      <a:pPr algn="just">
                        <a:lnSpc>
                          <a:spcPct val="150000"/>
                        </a:lnSpc>
                        <a:spcAft>
                          <a:spcPts val="0"/>
                        </a:spcAft>
                      </a:pPr>
                      <a:r>
                        <a:rPr lang="en-US" sz="1300" kern="100">
                          <a:effectLst/>
                        </a:rPr>
                        <a:t>ProductID</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appeal</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zh-CN" sz="1300" kern="100">
                          <a:effectLst/>
                        </a:rPr>
                        <a:t>申诉内容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endParaRPr>
                    </a:p>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1000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91362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473754" cy="416909"/>
          </a:xfrm>
          <a:prstGeom prst="rect">
            <a:avLst/>
          </a:prstGeom>
        </p:spPr>
        <p:txBody>
          <a:bodyPr wrap="none">
            <a:spAutoFit/>
          </a:bodyPr>
          <a:lstStyle/>
          <a:p>
            <a:r>
              <a:rPr lang="zh-CN" altLang="en-US" sz="2109" dirty="0"/>
              <a:t>收藏夹</a:t>
            </a:r>
            <a:r>
              <a:rPr lang="zh-CN" altLang="zh-CN" sz="2109" dirty="0"/>
              <a:t>信息表结构</a:t>
            </a:r>
            <a:r>
              <a:rPr lang="en-US" altLang="zh-CN" sz="2109" dirty="0"/>
              <a:t>  </a:t>
            </a:r>
            <a:endParaRPr lang="zh-CN" altLang="zh-CN" sz="2109" dirty="0"/>
          </a:p>
        </p:txBody>
      </p:sp>
      <p:graphicFrame>
        <p:nvGraphicFramePr>
          <p:cNvPr id="27" name="表格 26"/>
          <p:cNvGraphicFramePr>
            <a:graphicFrameLocks noGrp="1"/>
          </p:cNvGraphicFramePr>
          <p:nvPr>
            <p:extLst>
              <p:ext uri="{D42A27DB-BD31-4B8C-83A1-F6EECF244321}">
                <p14:modId xmlns:p14="http://schemas.microsoft.com/office/powerpoint/2010/main" val="2597972529"/>
              </p:ext>
            </p:extLst>
          </p:nvPr>
        </p:nvGraphicFramePr>
        <p:xfrm>
          <a:off x="1015770" y="2290101"/>
          <a:ext cx="6742938" cy="4168617"/>
        </p:xfrm>
        <a:graphic>
          <a:graphicData uri="http://schemas.openxmlformats.org/drawingml/2006/table">
            <a:tbl>
              <a:tblPr firstRow="1" firstCol="1" bandRow="1">
                <a:tableStyleId>{5C22544A-7EE6-4342-B048-85BDC9FD1C3A}</a:tableStyleId>
              </a:tblPr>
              <a:tblGrid>
                <a:gridCol w="1455316">
                  <a:extLst>
                    <a:ext uri="{9D8B030D-6E8A-4147-A177-3AD203B41FA5}">
                      <a16:colId xmlns:a16="http://schemas.microsoft.com/office/drawing/2014/main" xmlns="" val="20000"/>
                    </a:ext>
                  </a:extLst>
                </a:gridCol>
                <a:gridCol w="1595668">
                  <a:extLst>
                    <a:ext uri="{9D8B030D-6E8A-4147-A177-3AD203B41FA5}">
                      <a16:colId xmlns:a16="http://schemas.microsoft.com/office/drawing/2014/main" xmlns="" val="20001"/>
                    </a:ext>
                  </a:extLst>
                </a:gridCol>
                <a:gridCol w="957701">
                  <a:extLst>
                    <a:ext uri="{9D8B030D-6E8A-4147-A177-3AD203B41FA5}">
                      <a16:colId xmlns:a16="http://schemas.microsoft.com/office/drawing/2014/main" xmlns="" val="20002"/>
                    </a:ext>
                  </a:extLst>
                </a:gridCol>
                <a:gridCol w="855627">
                  <a:extLst>
                    <a:ext uri="{9D8B030D-6E8A-4147-A177-3AD203B41FA5}">
                      <a16:colId xmlns:a16="http://schemas.microsoft.com/office/drawing/2014/main" xmlns="" val="20003"/>
                    </a:ext>
                  </a:extLst>
                </a:gridCol>
                <a:gridCol w="1063529">
                  <a:extLst>
                    <a:ext uri="{9D8B030D-6E8A-4147-A177-3AD203B41FA5}">
                      <a16:colId xmlns:a16="http://schemas.microsoft.com/office/drawing/2014/main" xmlns="" val="20004"/>
                    </a:ext>
                  </a:extLst>
                </a:gridCol>
                <a:gridCol w="815097">
                  <a:extLst>
                    <a:ext uri="{9D8B030D-6E8A-4147-A177-3AD203B41FA5}">
                      <a16:colId xmlns:a16="http://schemas.microsoft.com/office/drawing/2014/main" xmlns="" val="20005"/>
                    </a:ext>
                  </a:extLst>
                </a:gridCol>
              </a:tblGrid>
              <a:tr h="439524">
                <a:tc>
                  <a:txBody>
                    <a:bodyPr/>
                    <a:lstStyle/>
                    <a:p>
                      <a:pPr algn="just">
                        <a:lnSpc>
                          <a:spcPct val="150000"/>
                        </a:lnSpc>
                        <a:spcAft>
                          <a:spcPts val="0"/>
                        </a:spcAft>
                      </a:pPr>
                      <a:r>
                        <a:rPr lang="zh-CN" sz="1300" kern="100" dirty="0">
                          <a:effectLst/>
                        </a:rPr>
                        <a:t>字段名</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约束</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0"/>
                  </a:ext>
                </a:extLst>
              </a:tr>
              <a:tr h="730966">
                <a:tc>
                  <a:txBody>
                    <a:bodyPr/>
                    <a:lstStyle/>
                    <a:p>
                      <a:pPr algn="just">
                        <a:lnSpc>
                          <a:spcPct val="150000"/>
                        </a:lnSpc>
                        <a:spcAft>
                          <a:spcPts val="0"/>
                        </a:spcAft>
                      </a:pPr>
                      <a:r>
                        <a:rPr lang="en-US" sz="1100" kern="100">
                          <a:effectLst/>
                        </a:rPr>
                        <a:t>collect</a:t>
                      </a:r>
                      <a:r>
                        <a:rPr lang="en-US" sz="1300" kern="100">
                          <a:effectLst/>
                        </a:rPr>
                        <a: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altLang="en-US" sz="1300" kern="100" dirty="0">
                          <a:effectLst/>
                        </a:rPr>
                        <a:t>收藏</a:t>
                      </a:r>
                      <a:r>
                        <a:rPr lang="zh-CN" sz="1300" kern="100" dirty="0">
                          <a:effectLst/>
                        </a:rPr>
                        <a:t>编号</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1"/>
                  </a:ext>
                </a:extLst>
              </a:tr>
              <a:tr h="730966">
                <a:tc>
                  <a:txBody>
                    <a:bodyPr/>
                    <a:lstStyle/>
                    <a:p>
                      <a:pPr algn="just">
                        <a:lnSpc>
                          <a:spcPct val="150000"/>
                        </a:lnSpc>
                        <a:spcAft>
                          <a:spcPts val="0"/>
                        </a:spcAft>
                      </a:pPr>
                      <a:r>
                        <a:rPr lang="en-US" sz="1300" kern="100">
                          <a:effectLst/>
                        </a:rPr>
                        <a:t>ProuductID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2"/>
                  </a:ext>
                </a:extLst>
              </a:tr>
              <a:tr h="2267161">
                <a:tc>
                  <a:txBody>
                    <a:bodyPr/>
                    <a:lstStyle/>
                    <a:p>
                      <a:pPr algn="just">
                        <a:lnSpc>
                          <a:spcPct val="150000"/>
                        </a:lnSpc>
                        <a:spcAft>
                          <a:spcPts val="0"/>
                        </a:spcAft>
                      </a:pPr>
                      <a:r>
                        <a:rPr lang="en-US" sz="1300" kern="100" dirty="0" err="1">
                          <a:effectLst/>
                        </a:rPr>
                        <a:t>ProductID</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err="1">
                          <a:effectLst/>
                        </a:rPr>
                        <a:t>Unitprice</a:t>
                      </a:r>
                      <a:r>
                        <a:rPr lang="en-US" sz="1300" kern="100" dirty="0">
                          <a:effectLst/>
                        </a:rPr>
                        <a:t> </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商品编号</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p>
                    <a:p>
                      <a:pPr algn="just">
                        <a:spcAft>
                          <a:spcPts val="0"/>
                        </a:spcAft>
                      </a:pPr>
                      <a:endParaRPr lang="zh-CN" sz="1100" kern="100" dirty="0">
                        <a:effectLst/>
                      </a:endParaRPr>
                    </a:p>
                    <a:p>
                      <a:pPr algn="just">
                        <a:spcAft>
                          <a:spcPts val="0"/>
                        </a:spcAft>
                      </a:pPr>
                      <a:r>
                        <a:rPr lang="zh-CN" sz="1300" kern="100" dirty="0">
                          <a:effectLst/>
                        </a:rPr>
                        <a:t>单价</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dirty="0">
                          <a:effectLst/>
                        </a:rPr>
                        <a:t>Variable characters</a:t>
                      </a:r>
                      <a:endParaRPr lang="zh-CN" sz="1100" kern="100" dirty="0">
                        <a:effectLst/>
                      </a:endParaRPr>
                    </a:p>
                    <a:p>
                      <a:pPr algn="just">
                        <a:lnSpc>
                          <a:spcPct val="150000"/>
                        </a:lnSpc>
                        <a:spcAft>
                          <a:spcPts val="0"/>
                        </a:spcAft>
                      </a:pPr>
                      <a:endParaRPr lang="en-US" sz="1300" kern="100" dirty="0">
                        <a:effectLst/>
                      </a:endParaRPr>
                    </a:p>
                    <a:p>
                      <a:pPr algn="just">
                        <a:lnSpc>
                          <a:spcPct val="150000"/>
                        </a:lnSpc>
                        <a:spcAft>
                          <a:spcPts val="0"/>
                        </a:spcAft>
                      </a:pPr>
                      <a:r>
                        <a:rPr lang="en-US" altLang="zh-CN" sz="1100" kern="100" dirty="0" smtClean="0">
                          <a:effectLst/>
                          <a:latin typeface="等线" charset="-122"/>
                          <a:ea typeface="等线" charset="-122"/>
                          <a:cs typeface="Times New Roman" charset="0"/>
                        </a:rPr>
                        <a:t>Double</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dirty="0">
                          <a:effectLst/>
                        </a:rPr>
                        <a:t>20</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p>
                      <a:pPr algn="just">
                        <a:lnSpc>
                          <a:spcPct val="150000"/>
                        </a:lnSpc>
                        <a:spcAft>
                          <a:spcPts val="0"/>
                        </a:spcAft>
                      </a:pPr>
                      <a:r>
                        <a:rPr lang="en-US" sz="1300" kern="100" dirty="0">
                          <a:effectLst/>
                        </a:rPr>
                        <a:t> </a:t>
                      </a:r>
                      <a:endParaRPr lang="zh-CN" sz="1100" kern="100" dirty="0">
                        <a:effectLst/>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770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任意多边形 178"/>
          <p:cNvSpPr>
            <a:spLocks/>
          </p:cNvSpPr>
          <p:nvPr/>
        </p:nvSpPr>
        <p:spPr bwMode="auto">
          <a:xfrm>
            <a:off x="2061525" y="1735551"/>
            <a:ext cx="1361345" cy="2999495"/>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8" name="任意多边形 187"/>
          <p:cNvSpPr>
            <a:spLocks noChangeArrowheads="1"/>
          </p:cNvSpPr>
          <p:nvPr/>
        </p:nvSpPr>
        <p:spPr bwMode="auto">
          <a:xfrm>
            <a:off x="4074832" y="1735551"/>
            <a:ext cx="1361344" cy="2999495"/>
          </a:xfrm>
          <a:custGeom>
            <a:avLst/>
            <a:gdLst>
              <a:gd name="connsiteX0" fmla="*/ 238125 w 1428750"/>
              <a:gd name="connsiteY0" fmla="*/ 0 h 3148013"/>
              <a:gd name="connsiteX1" fmla="*/ 258762 w 1428750"/>
              <a:gd name="connsiteY1" fmla="*/ 0 h 3148013"/>
              <a:gd name="connsiteX2" fmla="*/ 258763 w 1428750"/>
              <a:gd name="connsiteY2" fmla="*/ 0 h 3148013"/>
              <a:gd name="connsiteX3" fmla="*/ 303212 w 1428750"/>
              <a:gd name="connsiteY3" fmla="*/ 0 h 3148013"/>
              <a:gd name="connsiteX4" fmla="*/ 346075 w 1428750"/>
              <a:gd name="connsiteY4" fmla="*/ 0 h 3148013"/>
              <a:gd name="connsiteX5" fmla="*/ 388937 w 1428750"/>
              <a:gd name="connsiteY5" fmla="*/ 0 h 3148013"/>
              <a:gd name="connsiteX6" fmla="*/ 388938 w 1428750"/>
              <a:gd name="connsiteY6" fmla="*/ 0 h 3148013"/>
              <a:gd name="connsiteX7" fmla="*/ 431800 w 1428750"/>
              <a:gd name="connsiteY7" fmla="*/ 0 h 3148013"/>
              <a:gd name="connsiteX8" fmla="*/ 476250 w 1428750"/>
              <a:gd name="connsiteY8" fmla="*/ 0 h 3148013"/>
              <a:gd name="connsiteX9" fmla="*/ 519112 w 1428750"/>
              <a:gd name="connsiteY9" fmla="*/ 0 h 3148013"/>
              <a:gd name="connsiteX10" fmla="*/ 519113 w 1428750"/>
              <a:gd name="connsiteY10" fmla="*/ 0 h 3148013"/>
              <a:gd name="connsiteX11" fmla="*/ 563562 w 1428750"/>
              <a:gd name="connsiteY11" fmla="*/ 0 h 3148013"/>
              <a:gd name="connsiteX12" fmla="*/ 606425 w 1428750"/>
              <a:gd name="connsiteY12" fmla="*/ 0 h 3148013"/>
              <a:gd name="connsiteX13" fmla="*/ 649287 w 1428750"/>
              <a:gd name="connsiteY13" fmla="*/ 0 h 3148013"/>
              <a:gd name="connsiteX14" fmla="*/ 649288 w 1428750"/>
              <a:gd name="connsiteY14" fmla="*/ 0 h 3148013"/>
              <a:gd name="connsiteX15" fmla="*/ 692150 w 1428750"/>
              <a:gd name="connsiteY15" fmla="*/ 0 h 3148013"/>
              <a:gd name="connsiteX16" fmla="*/ 735012 w 1428750"/>
              <a:gd name="connsiteY16" fmla="*/ 0 h 3148013"/>
              <a:gd name="connsiteX17" fmla="*/ 735013 w 1428750"/>
              <a:gd name="connsiteY17" fmla="*/ 0 h 3148013"/>
              <a:gd name="connsiteX18" fmla="*/ 777875 w 1428750"/>
              <a:gd name="connsiteY18" fmla="*/ 0 h 3148013"/>
              <a:gd name="connsiteX19" fmla="*/ 822325 w 1428750"/>
              <a:gd name="connsiteY19" fmla="*/ 0 h 3148013"/>
              <a:gd name="connsiteX20" fmla="*/ 866775 w 1428750"/>
              <a:gd name="connsiteY20" fmla="*/ 0 h 3148013"/>
              <a:gd name="connsiteX21" fmla="*/ 909637 w 1428750"/>
              <a:gd name="connsiteY21" fmla="*/ 0 h 3148013"/>
              <a:gd name="connsiteX22" fmla="*/ 909638 w 1428750"/>
              <a:gd name="connsiteY22" fmla="*/ 0 h 3148013"/>
              <a:gd name="connsiteX23" fmla="*/ 952500 w 1428750"/>
              <a:gd name="connsiteY23" fmla="*/ 0 h 3148013"/>
              <a:gd name="connsiteX24" fmla="*/ 990600 w 1428750"/>
              <a:gd name="connsiteY24" fmla="*/ 0 h 3148013"/>
              <a:gd name="connsiteX25" fmla="*/ 995362 w 1428750"/>
              <a:gd name="connsiteY25" fmla="*/ 0 h 3148013"/>
              <a:gd name="connsiteX26" fmla="*/ 995363 w 1428750"/>
              <a:gd name="connsiteY26" fmla="*/ 0 h 3148013"/>
              <a:gd name="connsiteX27" fmla="*/ 995363 w 1428750"/>
              <a:gd name="connsiteY27" fmla="*/ 0 h 3148013"/>
              <a:gd name="connsiteX28" fmla="*/ 1038225 w 1428750"/>
              <a:gd name="connsiteY28" fmla="*/ 4762 h 3148013"/>
              <a:gd name="connsiteX29" fmla="*/ 1038225 w 1428750"/>
              <a:gd name="connsiteY29" fmla="*/ 4762 h 3148013"/>
              <a:gd name="connsiteX30" fmla="*/ 1081088 w 1428750"/>
              <a:gd name="connsiteY30" fmla="*/ 15874 h 3148013"/>
              <a:gd name="connsiteX31" fmla="*/ 1081088 w 1428750"/>
              <a:gd name="connsiteY31" fmla="*/ 15875 h 3148013"/>
              <a:gd name="connsiteX32" fmla="*/ 1082674 w 1428750"/>
              <a:gd name="connsiteY32" fmla="*/ 15875 h 3148013"/>
              <a:gd name="connsiteX33" fmla="*/ 1123950 w 1428750"/>
              <a:gd name="connsiteY33" fmla="*/ 34925 h 3148013"/>
              <a:gd name="connsiteX34" fmla="*/ 1123950 w 1428750"/>
              <a:gd name="connsiteY34" fmla="*/ 36512 h 3148013"/>
              <a:gd name="connsiteX35" fmla="*/ 1158875 w 1428750"/>
              <a:gd name="connsiteY35" fmla="*/ 60324 h 3148013"/>
              <a:gd name="connsiteX36" fmla="*/ 1169988 w 1428750"/>
              <a:gd name="connsiteY36" fmla="*/ 71437 h 3148013"/>
              <a:gd name="connsiteX37" fmla="*/ 1169988 w 1428750"/>
              <a:gd name="connsiteY37" fmla="*/ 71438 h 3148013"/>
              <a:gd name="connsiteX38" fmla="*/ 1189037 w 1428750"/>
              <a:gd name="connsiteY38" fmla="*/ 92074 h 3148013"/>
              <a:gd name="connsiteX39" fmla="*/ 1211262 w 1428750"/>
              <a:gd name="connsiteY39" fmla="*/ 128587 h 3148013"/>
              <a:gd name="connsiteX40" fmla="*/ 1212850 w 1428750"/>
              <a:gd name="connsiteY40" fmla="*/ 131762 h 3148013"/>
              <a:gd name="connsiteX41" fmla="*/ 1223962 w 1428750"/>
              <a:gd name="connsiteY41" fmla="*/ 166687 h 3148013"/>
              <a:gd name="connsiteX42" fmla="*/ 1230312 w 1428750"/>
              <a:gd name="connsiteY42" fmla="*/ 209549 h 3148013"/>
              <a:gd name="connsiteX43" fmla="*/ 1230312 w 1428750"/>
              <a:gd name="connsiteY43" fmla="*/ 617537 h 3148013"/>
              <a:gd name="connsiteX44" fmla="*/ 1255713 w 1428750"/>
              <a:gd name="connsiteY44" fmla="*/ 636587 h 3148013"/>
              <a:gd name="connsiteX45" fmla="*/ 1255713 w 1428750"/>
              <a:gd name="connsiteY45" fmla="*/ 636588 h 3148013"/>
              <a:gd name="connsiteX46" fmla="*/ 1298575 w 1428750"/>
              <a:gd name="connsiteY46" fmla="*/ 669924 h 3148013"/>
              <a:gd name="connsiteX47" fmla="*/ 1298575 w 1428750"/>
              <a:gd name="connsiteY47" fmla="*/ 669925 h 3148013"/>
              <a:gd name="connsiteX48" fmla="*/ 1341438 w 1428750"/>
              <a:gd name="connsiteY48" fmla="*/ 703262 h 3148013"/>
              <a:gd name="connsiteX49" fmla="*/ 1341438 w 1428750"/>
              <a:gd name="connsiteY49" fmla="*/ 703263 h 3148013"/>
              <a:gd name="connsiteX50" fmla="*/ 1384300 w 1428750"/>
              <a:gd name="connsiteY50" fmla="*/ 735012 h 3148013"/>
              <a:gd name="connsiteX51" fmla="*/ 1411288 w 1428750"/>
              <a:gd name="connsiteY51" fmla="*/ 755649 h 3148013"/>
              <a:gd name="connsiteX52" fmla="*/ 1423988 w 1428750"/>
              <a:gd name="connsiteY52" fmla="*/ 769937 h 3148013"/>
              <a:gd name="connsiteX53" fmla="*/ 1427163 w 1428750"/>
              <a:gd name="connsiteY53" fmla="*/ 787400 h 3148013"/>
              <a:gd name="connsiteX54" fmla="*/ 1427163 w 1428750"/>
              <a:gd name="connsiteY54" fmla="*/ 787400 h 3148013"/>
              <a:gd name="connsiteX55" fmla="*/ 1428750 w 1428750"/>
              <a:gd name="connsiteY55" fmla="*/ 787400 h 3148013"/>
              <a:gd name="connsiteX56" fmla="*/ 1428750 w 1428750"/>
              <a:gd name="connsiteY56" fmla="*/ 788988 h 3148013"/>
              <a:gd name="connsiteX57" fmla="*/ 1427162 w 1428750"/>
              <a:gd name="connsiteY57" fmla="*/ 788988 h 3148013"/>
              <a:gd name="connsiteX58" fmla="*/ 1427162 w 1428750"/>
              <a:gd name="connsiteY58" fmla="*/ 787405 h 3148013"/>
              <a:gd name="connsiteX59" fmla="*/ 1423988 w 1428750"/>
              <a:gd name="connsiteY59" fmla="*/ 803275 h 3148013"/>
              <a:gd name="connsiteX60" fmla="*/ 1411288 w 1428750"/>
              <a:gd name="connsiteY60" fmla="*/ 817563 h 3148013"/>
              <a:gd name="connsiteX61" fmla="*/ 1384300 w 1428750"/>
              <a:gd name="connsiteY61" fmla="*/ 838200 h 3148013"/>
              <a:gd name="connsiteX62" fmla="*/ 1384300 w 1428750"/>
              <a:gd name="connsiteY62" fmla="*/ 838200 h 3148013"/>
              <a:gd name="connsiteX63" fmla="*/ 1341438 w 1428750"/>
              <a:gd name="connsiteY63" fmla="*/ 871536 h 3148013"/>
              <a:gd name="connsiteX64" fmla="*/ 1341438 w 1428750"/>
              <a:gd name="connsiteY64" fmla="*/ 871538 h 3148013"/>
              <a:gd name="connsiteX65" fmla="*/ 1298575 w 1428750"/>
              <a:gd name="connsiteY65" fmla="*/ 904875 h 3148013"/>
              <a:gd name="connsiteX66" fmla="*/ 1255713 w 1428750"/>
              <a:gd name="connsiteY66" fmla="*/ 936624 h 3148013"/>
              <a:gd name="connsiteX67" fmla="*/ 1255713 w 1428750"/>
              <a:gd name="connsiteY67" fmla="*/ 936625 h 3148013"/>
              <a:gd name="connsiteX68" fmla="*/ 1230312 w 1428750"/>
              <a:gd name="connsiteY68" fmla="*/ 955675 h 3148013"/>
              <a:gd name="connsiteX69" fmla="*/ 1230312 w 1428750"/>
              <a:gd name="connsiteY69" fmla="*/ 2940050 h 3148013"/>
              <a:gd name="connsiteX70" fmla="*/ 1223962 w 1428750"/>
              <a:gd name="connsiteY70" fmla="*/ 2982913 h 3148013"/>
              <a:gd name="connsiteX71" fmla="*/ 1212850 w 1428750"/>
              <a:gd name="connsiteY71" fmla="*/ 3016250 h 3148013"/>
              <a:gd name="connsiteX72" fmla="*/ 1211262 w 1428750"/>
              <a:gd name="connsiteY72" fmla="*/ 3021013 h 3148013"/>
              <a:gd name="connsiteX73" fmla="*/ 1189037 w 1428750"/>
              <a:gd name="connsiteY73" fmla="*/ 3055938 h 3148013"/>
              <a:gd name="connsiteX74" fmla="*/ 1169988 w 1428750"/>
              <a:gd name="connsiteY74" fmla="*/ 3076574 h 3148013"/>
              <a:gd name="connsiteX75" fmla="*/ 1169988 w 1428750"/>
              <a:gd name="connsiteY75" fmla="*/ 3076575 h 3148013"/>
              <a:gd name="connsiteX76" fmla="*/ 1158875 w 1428750"/>
              <a:gd name="connsiteY76" fmla="*/ 3087688 h 3148013"/>
              <a:gd name="connsiteX77" fmla="*/ 1123950 w 1428750"/>
              <a:gd name="connsiteY77" fmla="*/ 3111500 h 3148013"/>
              <a:gd name="connsiteX78" fmla="*/ 1123950 w 1428750"/>
              <a:gd name="connsiteY78" fmla="*/ 3111501 h 3148013"/>
              <a:gd name="connsiteX79" fmla="*/ 1123950 w 1428750"/>
              <a:gd name="connsiteY79" fmla="*/ 3113088 h 3148013"/>
              <a:gd name="connsiteX80" fmla="*/ 1082674 w 1428750"/>
              <a:gd name="connsiteY80" fmla="*/ 3132138 h 3148013"/>
              <a:gd name="connsiteX81" fmla="*/ 1081087 w 1428750"/>
              <a:gd name="connsiteY81" fmla="*/ 3132138 h 3148013"/>
              <a:gd name="connsiteX82" fmla="*/ 1081087 w 1428750"/>
              <a:gd name="connsiteY82" fmla="*/ 3132138 h 3148013"/>
              <a:gd name="connsiteX83" fmla="*/ 1038225 w 1428750"/>
              <a:gd name="connsiteY83" fmla="*/ 3144837 h 3148013"/>
              <a:gd name="connsiteX84" fmla="*/ 1038225 w 1428750"/>
              <a:gd name="connsiteY84" fmla="*/ 3144838 h 3148013"/>
              <a:gd name="connsiteX85" fmla="*/ 995363 w 1428750"/>
              <a:gd name="connsiteY85" fmla="*/ 3148013 h 3148013"/>
              <a:gd name="connsiteX86" fmla="*/ 995362 w 1428750"/>
              <a:gd name="connsiteY86" fmla="*/ 3148013 h 3148013"/>
              <a:gd name="connsiteX87" fmla="*/ 990600 w 1428750"/>
              <a:gd name="connsiteY87" fmla="*/ 3148013 h 3148013"/>
              <a:gd name="connsiteX88" fmla="*/ 952500 w 1428750"/>
              <a:gd name="connsiteY88" fmla="*/ 3148013 h 3148013"/>
              <a:gd name="connsiteX89" fmla="*/ 909638 w 1428750"/>
              <a:gd name="connsiteY89" fmla="*/ 3148013 h 3148013"/>
              <a:gd name="connsiteX90" fmla="*/ 909637 w 1428750"/>
              <a:gd name="connsiteY90" fmla="*/ 3148013 h 3148013"/>
              <a:gd name="connsiteX91" fmla="*/ 866775 w 1428750"/>
              <a:gd name="connsiteY91" fmla="*/ 3148013 h 3148013"/>
              <a:gd name="connsiteX92" fmla="*/ 822325 w 1428750"/>
              <a:gd name="connsiteY92" fmla="*/ 3148013 h 3148013"/>
              <a:gd name="connsiteX93" fmla="*/ 777875 w 1428750"/>
              <a:gd name="connsiteY93" fmla="*/ 3148013 h 3148013"/>
              <a:gd name="connsiteX94" fmla="*/ 735013 w 1428750"/>
              <a:gd name="connsiteY94" fmla="*/ 3148013 h 3148013"/>
              <a:gd name="connsiteX95" fmla="*/ 735012 w 1428750"/>
              <a:gd name="connsiteY95" fmla="*/ 3148013 h 3148013"/>
              <a:gd name="connsiteX96" fmla="*/ 692150 w 1428750"/>
              <a:gd name="connsiteY96" fmla="*/ 3148013 h 3148013"/>
              <a:gd name="connsiteX97" fmla="*/ 649288 w 1428750"/>
              <a:gd name="connsiteY97" fmla="*/ 3148013 h 3148013"/>
              <a:gd name="connsiteX98" fmla="*/ 649287 w 1428750"/>
              <a:gd name="connsiteY98" fmla="*/ 3148013 h 3148013"/>
              <a:gd name="connsiteX99" fmla="*/ 606425 w 1428750"/>
              <a:gd name="connsiteY99" fmla="*/ 3148013 h 3148013"/>
              <a:gd name="connsiteX100" fmla="*/ 563562 w 1428750"/>
              <a:gd name="connsiteY100" fmla="*/ 3148013 h 3148013"/>
              <a:gd name="connsiteX101" fmla="*/ 519113 w 1428750"/>
              <a:gd name="connsiteY101" fmla="*/ 3148013 h 3148013"/>
              <a:gd name="connsiteX102" fmla="*/ 519112 w 1428750"/>
              <a:gd name="connsiteY102" fmla="*/ 3148013 h 3148013"/>
              <a:gd name="connsiteX103" fmla="*/ 476250 w 1428750"/>
              <a:gd name="connsiteY103" fmla="*/ 3148013 h 3148013"/>
              <a:gd name="connsiteX104" fmla="*/ 431800 w 1428750"/>
              <a:gd name="connsiteY104" fmla="*/ 3148013 h 3148013"/>
              <a:gd name="connsiteX105" fmla="*/ 388938 w 1428750"/>
              <a:gd name="connsiteY105" fmla="*/ 3148013 h 3148013"/>
              <a:gd name="connsiteX106" fmla="*/ 388937 w 1428750"/>
              <a:gd name="connsiteY106" fmla="*/ 3148013 h 3148013"/>
              <a:gd name="connsiteX107" fmla="*/ 346075 w 1428750"/>
              <a:gd name="connsiteY107" fmla="*/ 3148013 h 3148013"/>
              <a:gd name="connsiteX108" fmla="*/ 303212 w 1428750"/>
              <a:gd name="connsiteY108" fmla="*/ 3148013 h 3148013"/>
              <a:gd name="connsiteX109" fmla="*/ 258763 w 1428750"/>
              <a:gd name="connsiteY109" fmla="*/ 3148013 h 3148013"/>
              <a:gd name="connsiteX110" fmla="*/ 258762 w 1428750"/>
              <a:gd name="connsiteY110" fmla="*/ 3148013 h 3148013"/>
              <a:gd name="connsiteX111" fmla="*/ 238125 w 1428750"/>
              <a:gd name="connsiteY111" fmla="*/ 3148013 h 3148013"/>
              <a:gd name="connsiteX112" fmla="*/ 215900 w 1428750"/>
              <a:gd name="connsiteY112" fmla="*/ 3146426 h 3148013"/>
              <a:gd name="connsiteX113" fmla="*/ 215900 w 1428750"/>
              <a:gd name="connsiteY113" fmla="*/ 3146425 h 3148013"/>
              <a:gd name="connsiteX114" fmla="*/ 190499 w 1428750"/>
              <a:gd name="connsiteY114" fmla="*/ 3144838 h 3148013"/>
              <a:gd name="connsiteX115" fmla="*/ 173037 w 1428750"/>
              <a:gd name="connsiteY115" fmla="*/ 3140075 h 3148013"/>
              <a:gd name="connsiteX116" fmla="*/ 173037 w 1428750"/>
              <a:gd name="connsiteY116" fmla="*/ 3140075 h 3148013"/>
              <a:gd name="connsiteX117" fmla="*/ 146050 w 1428750"/>
              <a:gd name="connsiteY117" fmla="*/ 3132138 h 3148013"/>
              <a:gd name="connsiteX118" fmla="*/ 130175 w 1428750"/>
              <a:gd name="connsiteY118" fmla="*/ 3124200 h 3148013"/>
              <a:gd name="connsiteX119" fmla="*/ 106362 w 1428750"/>
              <a:gd name="connsiteY119" fmla="*/ 3113088 h 3148013"/>
              <a:gd name="connsiteX120" fmla="*/ 85725 w 1428750"/>
              <a:gd name="connsiteY120" fmla="*/ 3100388 h 3148013"/>
              <a:gd name="connsiteX121" fmla="*/ 85725 w 1428750"/>
              <a:gd name="connsiteY121" fmla="*/ 3100387 h 3148013"/>
              <a:gd name="connsiteX122" fmla="*/ 69850 w 1428750"/>
              <a:gd name="connsiteY122" fmla="*/ 3087687 h 3148013"/>
              <a:gd name="connsiteX123" fmla="*/ 42862 w 1428750"/>
              <a:gd name="connsiteY123" fmla="*/ 3059112 h 3148013"/>
              <a:gd name="connsiteX124" fmla="*/ 42862 w 1428750"/>
              <a:gd name="connsiteY124" fmla="*/ 3059110 h 3148013"/>
              <a:gd name="connsiteX125" fmla="*/ 41275 w 1428750"/>
              <a:gd name="connsiteY125" fmla="*/ 3055937 h 3148013"/>
              <a:gd name="connsiteX126" fmla="*/ 19050 w 1428750"/>
              <a:gd name="connsiteY126" fmla="*/ 3021012 h 3148013"/>
              <a:gd name="connsiteX127" fmla="*/ 4762 w 1428750"/>
              <a:gd name="connsiteY127" fmla="*/ 2982912 h 3148013"/>
              <a:gd name="connsiteX128" fmla="*/ 0 w 1428750"/>
              <a:gd name="connsiteY128" fmla="*/ 2940050 h 3148013"/>
              <a:gd name="connsiteX129" fmla="*/ 0 w 1428750"/>
              <a:gd name="connsiteY129" fmla="*/ 1049337 h 3148013"/>
              <a:gd name="connsiteX130" fmla="*/ 0 w 1428750"/>
              <a:gd name="connsiteY130" fmla="*/ 209549 h 3148013"/>
              <a:gd name="connsiteX131" fmla="*/ 4762 w 1428750"/>
              <a:gd name="connsiteY131" fmla="*/ 166687 h 3148013"/>
              <a:gd name="connsiteX132" fmla="*/ 19050 w 1428750"/>
              <a:gd name="connsiteY132" fmla="*/ 128587 h 3148013"/>
              <a:gd name="connsiteX133" fmla="*/ 41275 w 1428750"/>
              <a:gd name="connsiteY133" fmla="*/ 92074 h 3148013"/>
              <a:gd name="connsiteX134" fmla="*/ 42862 w 1428750"/>
              <a:gd name="connsiteY134" fmla="*/ 90488 h 3148013"/>
              <a:gd name="connsiteX135" fmla="*/ 42862 w 1428750"/>
              <a:gd name="connsiteY135" fmla="*/ 90487 h 3148013"/>
              <a:gd name="connsiteX136" fmla="*/ 69850 w 1428750"/>
              <a:gd name="connsiteY136" fmla="*/ 60324 h 3148013"/>
              <a:gd name="connsiteX137" fmla="*/ 85725 w 1428750"/>
              <a:gd name="connsiteY137" fmla="*/ 49212 h 3148013"/>
              <a:gd name="connsiteX138" fmla="*/ 85725 w 1428750"/>
              <a:gd name="connsiteY138" fmla="*/ 49212 h 3148013"/>
              <a:gd name="connsiteX139" fmla="*/ 106362 w 1428750"/>
              <a:gd name="connsiteY139" fmla="*/ 34925 h 3148013"/>
              <a:gd name="connsiteX140" fmla="*/ 130175 w 1428750"/>
              <a:gd name="connsiteY140" fmla="*/ 25400 h 3148013"/>
              <a:gd name="connsiteX141" fmla="*/ 146050 w 1428750"/>
              <a:gd name="connsiteY141" fmla="*/ 15875 h 3148013"/>
              <a:gd name="connsiteX142" fmla="*/ 173037 w 1428750"/>
              <a:gd name="connsiteY142" fmla="*/ 9525 h 3148013"/>
              <a:gd name="connsiteX143" fmla="*/ 173037 w 1428750"/>
              <a:gd name="connsiteY143" fmla="*/ 9525 h 3148013"/>
              <a:gd name="connsiteX144" fmla="*/ 190499 w 1428750"/>
              <a:gd name="connsiteY144" fmla="*/ 4762 h 3148013"/>
              <a:gd name="connsiteX145" fmla="*/ 215900 w 1428750"/>
              <a:gd name="connsiteY145"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28750" h="3148013">
                <a:moveTo>
                  <a:pt x="238125" y="0"/>
                </a:moveTo>
                <a:lnTo>
                  <a:pt x="258762" y="0"/>
                </a:lnTo>
                <a:lnTo>
                  <a:pt x="258763" y="0"/>
                </a:lnTo>
                <a:lnTo>
                  <a:pt x="303212" y="0"/>
                </a:lnTo>
                <a:lnTo>
                  <a:pt x="346075" y="0"/>
                </a:lnTo>
                <a:lnTo>
                  <a:pt x="388937" y="0"/>
                </a:lnTo>
                <a:lnTo>
                  <a:pt x="388938" y="0"/>
                </a:lnTo>
                <a:lnTo>
                  <a:pt x="431800" y="0"/>
                </a:lnTo>
                <a:lnTo>
                  <a:pt x="476250" y="0"/>
                </a:lnTo>
                <a:lnTo>
                  <a:pt x="519112" y="0"/>
                </a:lnTo>
                <a:lnTo>
                  <a:pt x="519113" y="0"/>
                </a:lnTo>
                <a:lnTo>
                  <a:pt x="563562" y="0"/>
                </a:lnTo>
                <a:lnTo>
                  <a:pt x="606425" y="0"/>
                </a:lnTo>
                <a:lnTo>
                  <a:pt x="649287" y="0"/>
                </a:lnTo>
                <a:lnTo>
                  <a:pt x="649288" y="0"/>
                </a:lnTo>
                <a:lnTo>
                  <a:pt x="692150" y="0"/>
                </a:lnTo>
                <a:lnTo>
                  <a:pt x="735012" y="0"/>
                </a:lnTo>
                <a:lnTo>
                  <a:pt x="735013" y="0"/>
                </a:lnTo>
                <a:lnTo>
                  <a:pt x="777875" y="0"/>
                </a:lnTo>
                <a:lnTo>
                  <a:pt x="822325" y="0"/>
                </a:lnTo>
                <a:lnTo>
                  <a:pt x="866775" y="0"/>
                </a:lnTo>
                <a:lnTo>
                  <a:pt x="909637" y="0"/>
                </a:lnTo>
                <a:lnTo>
                  <a:pt x="909638" y="0"/>
                </a:lnTo>
                <a:lnTo>
                  <a:pt x="952500" y="0"/>
                </a:lnTo>
                <a:lnTo>
                  <a:pt x="990600" y="0"/>
                </a:lnTo>
                <a:lnTo>
                  <a:pt x="995362" y="0"/>
                </a:lnTo>
                <a:lnTo>
                  <a:pt x="995363" y="0"/>
                </a:lnTo>
                <a:lnTo>
                  <a:pt x="995363" y="0"/>
                </a:lnTo>
                <a:lnTo>
                  <a:pt x="1038225" y="4762"/>
                </a:lnTo>
                <a:lnTo>
                  <a:pt x="1038225" y="4762"/>
                </a:lnTo>
                <a:lnTo>
                  <a:pt x="1081088" y="15874"/>
                </a:lnTo>
                <a:lnTo>
                  <a:pt x="1081088" y="15875"/>
                </a:lnTo>
                <a:lnTo>
                  <a:pt x="1082674" y="15875"/>
                </a:lnTo>
                <a:lnTo>
                  <a:pt x="1123950" y="34925"/>
                </a:lnTo>
                <a:lnTo>
                  <a:pt x="1123950" y="36512"/>
                </a:lnTo>
                <a:lnTo>
                  <a:pt x="1158875" y="60324"/>
                </a:lnTo>
                <a:lnTo>
                  <a:pt x="1169988" y="71437"/>
                </a:lnTo>
                <a:lnTo>
                  <a:pt x="1169988" y="71438"/>
                </a:lnTo>
                <a:lnTo>
                  <a:pt x="1189037" y="92074"/>
                </a:lnTo>
                <a:lnTo>
                  <a:pt x="1211262" y="128587"/>
                </a:lnTo>
                <a:lnTo>
                  <a:pt x="1212850" y="131762"/>
                </a:lnTo>
                <a:lnTo>
                  <a:pt x="1223962" y="166687"/>
                </a:lnTo>
                <a:lnTo>
                  <a:pt x="1230312" y="209549"/>
                </a:lnTo>
                <a:lnTo>
                  <a:pt x="1230312" y="617537"/>
                </a:lnTo>
                <a:lnTo>
                  <a:pt x="1255713" y="636587"/>
                </a:lnTo>
                <a:lnTo>
                  <a:pt x="1255713" y="636588"/>
                </a:lnTo>
                <a:lnTo>
                  <a:pt x="1298575" y="669924"/>
                </a:lnTo>
                <a:lnTo>
                  <a:pt x="1298575" y="669925"/>
                </a:lnTo>
                <a:lnTo>
                  <a:pt x="1341438" y="703262"/>
                </a:lnTo>
                <a:lnTo>
                  <a:pt x="1341438" y="703263"/>
                </a:lnTo>
                <a:lnTo>
                  <a:pt x="1384300" y="735012"/>
                </a:lnTo>
                <a:lnTo>
                  <a:pt x="1411288" y="755649"/>
                </a:lnTo>
                <a:lnTo>
                  <a:pt x="1423988" y="769937"/>
                </a:lnTo>
                <a:lnTo>
                  <a:pt x="1427163" y="787400"/>
                </a:lnTo>
                <a:lnTo>
                  <a:pt x="1427163" y="787400"/>
                </a:lnTo>
                <a:lnTo>
                  <a:pt x="1428750" y="787400"/>
                </a:lnTo>
                <a:lnTo>
                  <a:pt x="1428750" y="788988"/>
                </a:lnTo>
                <a:lnTo>
                  <a:pt x="1427162" y="788988"/>
                </a:lnTo>
                <a:lnTo>
                  <a:pt x="1427162" y="787405"/>
                </a:lnTo>
                <a:lnTo>
                  <a:pt x="1423988" y="803275"/>
                </a:lnTo>
                <a:lnTo>
                  <a:pt x="1411288" y="817563"/>
                </a:lnTo>
                <a:lnTo>
                  <a:pt x="1384300" y="838200"/>
                </a:lnTo>
                <a:lnTo>
                  <a:pt x="1384300" y="838200"/>
                </a:lnTo>
                <a:lnTo>
                  <a:pt x="1341438" y="871536"/>
                </a:lnTo>
                <a:lnTo>
                  <a:pt x="1341438" y="871538"/>
                </a:lnTo>
                <a:lnTo>
                  <a:pt x="1298575" y="904875"/>
                </a:lnTo>
                <a:lnTo>
                  <a:pt x="1255713" y="936624"/>
                </a:lnTo>
                <a:lnTo>
                  <a:pt x="1255713" y="936625"/>
                </a:lnTo>
                <a:lnTo>
                  <a:pt x="1230312" y="955675"/>
                </a:lnTo>
                <a:lnTo>
                  <a:pt x="1230312" y="2940050"/>
                </a:lnTo>
                <a:lnTo>
                  <a:pt x="1223962" y="2982913"/>
                </a:lnTo>
                <a:lnTo>
                  <a:pt x="1212850" y="3016250"/>
                </a:lnTo>
                <a:lnTo>
                  <a:pt x="1211262" y="3021013"/>
                </a:lnTo>
                <a:lnTo>
                  <a:pt x="1189037" y="3055938"/>
                </a:lnTo>
                <a:lnTo>
                  <a:pt x="1169988" y="3076574"/>
                </a:lnTo>
                <a:lnTo>
                  <a:pt x="1169988" y="3076575"/>
                </a:lnTo>
                <a:lnTo>
                  <a:pt x="1158875" y="3087688"/>
                </a:lnTo>
                <a:lnTo>
                  <a:pt x="1123950" y="3111500"/>
                </a:lnTo>
                <a:lnTo>
                  <a:pt x="1123950" y="3111501"/>
                </a:lnTo>
                <a:lnTo>
                  <a:pt x="1123950" y="3113088"/>
                </a:lnTo>
                <a:lnTo>
                  <a:pt x="1082674" y="3132138"/>
                </a:lnTo>
                <a:lnTo>
                  <a:pt x="1081087" y="3132138"/>
                </a:lnTo>
                <a:lnTo>
                  <a:pt x="1081087" y="3132138"/>
                </a:lnTo>
                <a:lnTo>
                  <a:pt x="1038225" y="3144837"/>
                </a:lnTo>
                <a:lnTo>
                  <a:pt x="1038225" y="3144838"/>
                </a:lnTo>
                <a:lnTo>
                  <a:pt x="995363" y="3148013"/>
                </a:lnTo>
                <a:lnTo>
                  <a:pt x="995362" y="3148013"/>
                </a:lnTo>
                <a:lnTo>
                  <a:pt x="990600" y="3148013"/>
                </a:lnTo>
                <a:lnTo>
                  <a:pt x="952500" y="3148013"/>
                </a:lnTo>
                <a:lnTo>
                  <a:pt x="909638" y="3148013"/>
                </a:lnTo>
                <a:lnTo>
                  <a:pt x="909637" y="3148013"/>
                </a:lnTo>
                <a:lnTo>
                  <a:pt x="866775" y="3148013"/>
                </a:lnTo>
                <a:lnTo>
                  <a:pt x="822325" y="3148013"/>
                </a:lnTo>
                <a:lnTo>
                  <a:pt x="777875" y="3148013"/>
                </a:lnTo>
                <a:lnTo>
                  <a:pt x="735013" y="3148013"/>
                </a:lnTo>
                <a:lnTo>
                  <a:pt x="735012" y="3148013"/>
                </a:lnTo>
                <a:lnTo>
                  <a:pt x="692150" y="3148013"/>
                </a:lnTo>
                <a:lnTo>
                  <a:pt x="649288" y="3148013"/>
                </a:lnTo>
                <a:lnTo>
                  <a:pt x="649287" y="3148013"/>
                </a:lnTo>
                <a:lnTo>
                  <a:pt x="606425" y="3148013"/>
                </a:lnTo>
                <a:lnTo>
                  <a:pt x="563562" y="3148013"/>
                </a:lnTo>
                <a:lnTo>
                  <a:pt x="519113" y="3148013"/>
                </a:lnTo>
                <a:lnTo>
                  <a:pt x="519112" y="3148013"/>
                </a:lnTo>
                <a:lnTo>
                  <a:pt x="476250" y="3148013"/>
                </a:lnTo>
                <a:lnTo>
                  <a:pt x="431800" y="3148013"/>
                </a:lnTo>
                <a:lnTo>
                  <a:pt x="388938" y="3148013"/>
                </a:lnTo>
                <a:lnTo>
                  <a:pt x="388937" y="3148013"/>
                </a:lnTo>
                <a:lnTo>
                  <a:pt x="346075" y="3148013"/>
                </a:lnTo>
                <a:lnTo>
                  <a:pt x="303212" y="3148013"/>
                </a:lnTo>
                <a:lnTo>
                  <a:pt x="258763" y="3148013"/>
                </a:lnTo>
                <a:lnTo>
                  <a:pt x="258762" y="3148013"/>
                </a:lnTo>
                <a:lnTo>
                  <a:pt x="238125" y="3148013"/>
                </a:lnTo>
                <a:lnTo>
                  <a:pt x="215900" y="3146426"/>
                </a:lnTo>
                <a:lnTo>
                  <a:pt x="215900" y="3146425"/>
                </a:lnTo>
                <a:lnTo>
                  <a:pt x="190499" y="3144838"/>
                </a:lnTo>
                <a:lnTo>
                  <a:pt x="173037" y="3140075"/>
                </a:lnTo>
                <a:lnTo>
                  <a:pt x="173037" y="3140075"/>
                </a:lnTo>
                <a:lnTo>
                  <a:pt x="146050" y="3132138"/>
                </a:lnTo>
                <a:lnTo>
                  <a:pt x="130175" y="3124200"/>
                </a:lnTo>
                <a:lnTo>
                  <a:pt x="106362" y="3113088"/>
                </a:lnTo>
                <a:lnTo>
                  <a:pt x="85725" y="3100388"/>
                </a:lnTo>
                <a:lnTo>
                  <a:pt x="85725" y="3100387"/>
                </a:lnTo>
                <a:lnTo>
                  <a:pt x="69850" y="3087687"/>
                </a:lnTo>
                <a:lnTo>
                  <a:pt x="42862" y="3059112"/>
                </a:lnTo>
                <a:lnTo>
                  <a:pt x="42862" y="3059110"/>
                </a:lnTo>
                <a:lnTo>
                  <a:pt x="41275" y="3055937"/>
                </a:lnTo>
                <a:lnTo>
                  <a:pt x="19050" y="3021012"/>
                </a:lnTo>
                <a:lnTo>
                  <a:pt x="4762" y="2982912"/>
                </a:lnTo>
                <a:lnTo>
                  <a:pt x="0" y="2940050"/>
                </a:lnTo>
                <a:lnTo>
                  <a:pt x="0" y="1049337"/>
                </a:lnTo>
                <a:lnTo>
                  <a:pt x="0" y="209549"/>
                </a:lnTo>
                <a:lnTo>
                  <a:pt x="4762" y="166687"/>
                </a:lnTo>
                <a:lnTo>
                  <a:pt x="19050" y="128587"/>
                </a:lnTo>
                <a:lnTo>
                  <a:pt x="41275" y="92074"/>
                </a:lnTo>
                <a:lnTo>
                  <a:pt x="42862" y="90488"/>
                </a:lnTo>
                <a:lnTo>
                  <a:pt x="42862" y="90487"/>
                </a:lnTo>
                <a:lnTo>
                  <a:pt x="69850" y="60324"/>
                </a:lnTo>
                <a:lnTo>
                  <a:pt x="85725" y="49212"/>
                </a:lnTo>
                <a:lnTo>
                  <a:pt x="85725" y="49212"/>
                </a:lnTo>
                <a:lnTo>
                  <a:pt x="106362" y="34925"/>
                </a:lnTo>
                <a:lnTo>
                  <a:pt x="130175" y="25400"/>
                </a:lnTo>
                <a:lnTo>
                  <a:pt x="146050" y="15875"/>
                </a:lnTo>
                <a:lnTo>
                  <a:pt x="173037" y="9525"/>
                </a:lnTo>
                <a:lnTo>
                  <a:pt x="173037" y="9525"/>
                </a:lnTo>
                <a:lnTo>
                  <a:pt x="190499" y="4762"/>
                </a:lnTo>
                <a:lnTo>
                  <a:pt x="215900" y="3175"/>
                </a:lnTo>
                <a:close/>
              </a:path>
            </a:pathLst>
          </a:custGeom>
          <a:solidFill>
            <a:schemeClr val="accent2"/>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任意多边形 168"/>
          <p:cNvSpPr>
            <a:spLocks/>
          </p:cNvSpPr>
          <p:nvPr/>
        </p:nvSpPr>
        <p:spPr bwMode="auto">
          <a:xfrm>
            <a:off x="8282956" y="1735551"/>
            <a:ext cx="1170755" cy="2999495"/>
          </a:xfrm>
          <a:custGeom>
            <a:avLst/>
            <a:gdLst>
              <a:gd name="connsiteX0" fmla="*/ 239712 w 1228725"/>
              <a:gd name="connsiteY0" fmla="*/ 0 h 3148013"/>
              <a:gd name="connsiteX1" fmla="*/ 252412 w 1228725"/>
              <a:gd name="connsiteY1" fmla="*/ 0 h 3148013"/>
              <a:gd name="connsiteX2" fmla="*/ 296862 w 1228725"/>
              <a:gd name="connsiteY2" fmla="*/ 0 h 3148013"/>
              <a:gd name="connsiteX3" fmla="*/ 339725 w 1228725"/>
              <a:gd name="connsiteY3" fmla="*/ 0 h 3148013"/>
              <a:gd name="connsiteX4" fmla="*/ 381000 w 1228725"/>
              <a:gd name="connsiteY4" fmla="*/ 0 h 3148013"/>
              <a:gd name="connsiteX5" fmla="*/ 423862 w 1228725"/>
              <a:gd name="connsiteY5" fmla="*/ 0 h 3148013"/>
              <a:gd name="connsiteX6" fmla="*/ 423863 w 1228725"/>
              <a:gd name="connsiteY6" fmla="*/ 0 h 3148013"/>
              <a:gd name="connsiteX7" fmla="*/ 465137 w 1228725"/>
              <a:gd name="connsiteY7" fmla="*/ 0 h 3148013"/>
              <a:gd name="connsiteX8" fmla="*/ 508000 w 1228725"/>
              <a:gd name="connsiteY8" fmla="*/ 0 h 3148013"/>
              <a:gd name="connsiteX9" fmla="*/ 550862 w 1228725"/>
              <a:gd name="connsiteY9" fmla="*/ 0 h 3148013"/>
              <a:gd name="connsiteX10" fmla="*/ 550863 w 1228725"/>
              <a:gd name="connsiteY10" fmla="*/ 0 h 3148013"/>
              <a:gd name="connsiteX11" fmla="*/ 592137 w 1228725"/>
              <a:gd name="connsiteY11" fmla="*/ 0 h 3148013"/>
              <a:gd name="connsiteX12" fmla="*/ 635000 w 1228725"/>
              <a:gd name="connsiteY12" fmla="*/ 0 h 3148013"/>
              <a:gd name="connsiteX13" fmla="*/ 676275 w 1228725"/>
              <a:gd name="connsiteY13" fmla="*/ 0 h 3148013"/>
              <a:gd name="connsiteX14" fmla="*/ 720725 w 1228725"/>
              <a:gd name="connsiteY14" fmla="*/ 0 h 3148013"/>
              <a:gd name="connsiteX15" fmla="*/ 763587 w 1228725"/>
              <a:gd name="connsiteY15" fmla="*/ 0 h 3148013"/>
              <a:gd name="connsiteX16" fmla="*/ 763588 w 1228725"/>
              <a:gd name="connsiteY16" fmla="*/ 0 h 3148013"/>
              <a:gd name="connsiteX17" fmla="*/ 804862 w 1228725"/>
              <a:gd name="connsiteY17" fmla="*/ 0 h 3148013"/>
              <a:gd name="connsiteX18" fmla="*/ 847725 w 1228725"/>
              <a:gd name="connsiteY18" fmla="*/ 0 h 3148013"/>
              <a:gd name="connsiteX19" fmla="*/ 889000 w 1228725"/>
              <a:gd name="connsiteY19" fmla="*/ 0 h 3148013"/>
              <a:gd name="connsiteX20" fmla="*/ 931862 w 1228725"/>
              <a:gd name="connsiteY20" fmla="*/ 0 h 3148013"/>
              <a:gd name="connsiteX21" fmla="*/ 931863 w 1228725"/>
              <a:gd name="connsiteY21" fmla="*/ 0 h 3148013"/>
              <a:gd name="connsiteX22" fmla="*/ 974725 w 1228725"/>
              <a:gd name="connsiteY22" fmla="*/ 0 h 3148013"/>
              <a:gd name="connsiteX23" fmla="*/ 989013 w 1228725"/>
              <a:gd name="connsiteY23" fmla="*/ 0 h 3148013"/>
              <a:gd name="connsiteX24" fmla="*/ 1016000 w 1228725"/>
              <a:gd name="connsiteY24" fmla="*/ 3175 h 3148013"/>
              <a:gd name="connsiteX25" fmla="*/ 1036638 w 1228725"/>
              <a:gd name="connsiteY25" fmla="*/ 4762 h 3148013"/>
              <a:gd name="connsiteX26" fmla="*/ 1058862 w 1228725"/>
              <a:gd name="connsiteY26" fmla="*/ 11112 h 3148013"/>
              <a:gd name="connsiteX27" fmla="*/ 1058862 w 1228725"/>
              <a:gd name="connsiteY27" fmla="*/ 11112 h 3148013"/>
              <a:gd name="connsiteX28" fmla="*/ 1081087 w 1228725"/>
              <a:gd name="connsiteY28" fmla="*/ 15874 h 3148013"/>
              <a:gd name="connsiteX29" fmla="*/ 1100137 w 1228725"/>
              <a:gd name="connsiteY29" fmla="*/ 25399 h 3148013"/>
              <a:gd name="connsiteX30" fmla="*/ 1100137 w 1228725"/>
              <a:gd name="connsiteY30" fmla="*/ 25400 h 3148013"/>
              <a:gd name="connsiteX31" fmla="*/ 1123949 w 1228725"/>
              <a:gd name="connsiteY31" fmla="*/ 34925 h 3148013"/>
              <a:gd name="connsiteX32" fmla="*/ 1144587 w 1228725"/>
              <a:gd name="connsiteY32" fmla="*/ 50800 h 3148013"/>
              <a:gd name="connsiteX33" fmla="*/ 1158875 w 1228725"/>
              <a:gd name="connsiteY33" fmla="*/ 60325 h 3148013"/>
              <a:gd name="connsiteX34" fmla="*/ 1187450 w 1228725"/>
              <a:gd name="connsiteY34" fmla="*/ 90488 h 3148013"/>
              <a:gd name="connsiteX35" fmla="*/ 1187450 w 1228725"/>
              <a:gd name="connsiteY35" fmla="*/ 90487 h 3148013"/>
              <a:gd name="connsiteX36" fmla="*/ 1189037 w 1228725"/>
              <a:gd name="connsiteY36" fmla="*/ 92075 h 3148013"/>
              <a:gd name="connsiteX37" fmla="*/ 1209675 w 1228725"/>
              <a:gd name="connsiteY37" fmla="*/ 128587 h 3148013"/>
              <a:gd name="connsiteX38" fmla="*/ 1222375 w 1228725"/>
              <a:gd name="connsiteY38" fmla="*/ 166687 h 3148013"/>
              <a:gd name="connsiteX39" fmla="*/ 1228725 w 1228725"/>
              <a:gd name="connsiteY39" fmla="*/ 209550 h 3148013"/>
              <a:gd name="connsiteX40" fmla="*/ 1228725 w 1228725"/>
              <a:gd name="connsiteY40" fmla="*/ 2940050 h 3148013"/>
              <a:gd name="connsiteX41" fmla="*/ 1222375 w 1228725"/>
              <a:gd name="connsiteY41" fmla="*/ 2982912 h 3148013"/>
              <a:gd name="connsiteX42" fmla="*/ 1209675 w 1228725"/>
              <a:gd name="connsiteY42" fmla="*/ 3021012 h 3148013"/>
              <a:gd name="connsiteX43" fmla="*/ 1189037 w 1228725"/>
              <a:gd name="connsiteY43" fmla="*/ 3055937 h 3148013"/>
              <a:gd name="connsiteX44" fmla="*/ 1187450 w 1228725"/>
              <a:gd name="connsiteY44" fmla="*/ 3059112 h 3148013"/>
              <a:gd name="connsiteX45" fmla="*/ 1187450 w 1228725"/>
              <a:gd name="connsiteY45" fmla="*/ 3059113 h 3148013"/>
              <a:gd name="connsiteX46" fmla="*/ 1158875 w 1228725"/>
              <a:gd name="connsiteY46" fmla="*/ 3087688 h 3148013"/>
              <a:gd name="connsiteX47" fmla="*/ 1144587 w 1228725"/>
              <a:gd name="connsiteY47" fmla="*/ 3097213 h 3148013"/>
              <a:gd name="connsiteX48" fmla="*/ 1144587 w 1228725"/>
              <a:gd name="connsiteY48" fmla="*/ 3097213 h 3148013"/>
              <a:gd name="connsiteX49" fmla="*/ 1123949 w 1228725"/>
              <a:gd name="connsiteY49" fmla="*/ 3113088 h 3148013"/>
              <a:gd name="connsiteX50" fmla="*/ 1100137 w 1228725"/>
              <a:gd name="connsiteY50" fmla="*/ 3124200 h 3148013"/>
              <a:gd name="connsiteX51" fmla="*/ 1081087 w 1228725"/>
              <a:gd name="connsiteY51" fmla="*/ 3132138 h 3148013"/>
              <a:gd name="connsiteX52" fmla="*/ 1058863 w 1228725"/>
              <a:gd name="connsiteY52" fmla="*/ 3136900 h 3148013"/>
              <a:gd name="connsiteX53" fmla="*/ 1036638 w 1228725"/>
              <a:gd name="connsiteY53" fmla="*/ 3144838 h 3148013"/>
              <a:gd name="connsiteX54" fmla="*/ 1016000 w 1228725"/>
              <a:gd name="connsiteY54" fmla="*/ 3146425 h 3148013"/>
              <a:gd name="connsiteX55" fmla="*/ 1016000 w 1228725"/>
              <a:gd name="connsiteY55" fmla="*/ 3146426 h 3148013"/>
              <a:gd name="connsiteX56" fmla="*/ 989013 w 1228725"/>
              <a:gd name="connsiteY56" fmla="*/ 3148013 h 3148013"/>
              <a:gd name="connsiteX57" fmla="*/ 974725 w 1228725"/>
              <a:gd name="connsiteY57" fmla="*/ 3148013 h 3148013"/>
              <a:gd name="connsiteX58" fmla="*/ 931863 w 1228725"/>
              <a:gd name="connsiteY58" fmla="*/ 3148013 h 3148013"/>
              <a:gd name="connsiteX59" fmla="*/ 931862 w 1228725"/>
              <a:gd name="connsiteY59" fmla="*/ 3148013 h 3148013"/>
              <a:gd name="connsiteX60" fmla="*/ 889000 w 1228725"/>
              <a:gd name="connsiteY60" fmla="*/ 3148013 h 3148013"/>
              <a:gd name="connsiteX61" fmla="*/ 847725 w 1228725"/>
              <a:gd name="connsiteY61" fmla="*/ 3148013 h 3148013"/>
              <a:gd name="connsiteX62" fmla="*/ 804862 w 1228725"/>
              <a:gd name="connsiteY62" fmla="*/ 3148013 h 3148013"/>
              <a:gd name="connsiteX63" fmla="*/ 763588 w 1228725"/>
              <a:gd name="connsiteY63" fmla="*/ 3148013 h 3148013"/>
              <a:gd name="connsiteX64" fmla="*/ 763587 w 1228725"/>
              <a:gd name="connsiteY64" fmla="*/ 3148013 h 3148013"/>
              <a:gd name="connsiteX65" fmla="*/ 720725 w 1228725"/>
              <a:gd name="connsiteY65" fmla="*/ 3148013 h 3148013"/>
              <a:gd name="connsiteX66" fmla="*/ 676275 w 1228725"/>
              <a:gd name="connsiteY66" fmla="*/ 3148013 h 3148013"/>
              <a:gd name="connsiteX67" fmla="*/ 635000 w 1228725"/>
              <a:gd name="connsiteY67" fmla="*/ 3148013 h 3148013"/>
              <a:gd name="connsiteX68" fmla="*/ 592137 w 1228725"/>
              <a:gd name="connsiteY68" fmla="*/ 3148013 h 3148013"/>
              <a:gd name="connsiteX69" fmla="*/ 550863 w 1228725"/>
              <a:gd name="connsiteY69" fmla="*/ 3148013 h 3148013"/>
              <a:gd name="connsiteX70" fmla="*/ 550862 w 1228725"/>
              <a:gd name="connsiteY70" fmla="*/ 3148013 h 3148013"/>
              <a:gd name="connsiteX71" fmla="*/ 508000 w 1228725"/>
              <a:gd name="connsiteY71" fmla="*/ 3148013 h 3148013"/>
              <a:gd name="connsiteX72" fmla="*/ 465137 w 1228725"/>
              <a:gd name="connsiteY72" fmla="*/ 3148013 h 3148013"/>
              <a:gd name="connsiteX73" fmla="*/ 423863 w 1228725"/>
              <a:gd name="connsiteY73" fmla="*/ 3148013 h 3148013"/>
              <a:gd name="connsiteX74" fmla="*/ 423862 w 1228725"/>
              <a:gd name="connsiteY74" fmla="*/ 3148013 h 3148013"/>
              <a:gd name="connsiteX75" fmla="*/ 381000 w 1228725"/>
              <a:gd name="connsiteY75" fmla="*/ 3148013 h 3148013"/>
              <a:gd name="connsiteX76" fmla="*/ 339725 w 1228725"/>
              <a:gd name="connsiteY76" fmla="*/ 3148013 h 3148013"/>
              <a:gd name="connsiteX77" fmla="*/ 296862 w 1228725"/>
              <a:gd name="connsiteY77" fmla="*/ 3148013 h 3148013"/>
              <a:gd name="connsiteX78" fmla="*/ 252412 w 1228725"/>
              <a:gd name="connsiteY78" fmla="*/ 3148013 h 3148013"/>
              <a:gd name="connsiteX79" fmla="*/ 239712 w 1228725"/>
              <a:gd name="connsiteY79" fmla="*/ 3148013 h 3148013"/>
              <a:gd name="connsiteX80" fmla="*/ 211137 w 1228725"/>
              <a:gd name="connsiteY80" fmla="*/ 3146426 h 3148013"/>
              <a:gd name="connsiteX81" fmla="*/ 211137 w 1228725"/>
              <a:gd name="connsiteY81" fmla="*/ 3146425 h 3148013"/>
              <a:gd name="connsiteX82" fmla="*/ 190500 w 1228725"/>
              <a:gd name="connsiteY82" fmla="*/ 3144838 h 3148013"/>
              <a:gd name="connsiteX83" fmla="*/ 168275 w 1228725"/>
              <a:gd name="connsiteY83" fmla="*/ 3136900 h 3148013"/>
              <a:gd name="connsiteX84" fmla="*/ 146049 w 1228725"/>
              <a:gd name="connsiteY84" fmla="*/ 3132138 h 3148013"/>
              <a:gd name="connsiteX85" fmla="*/ 125412 w 1228725"/>
              <a:gd name="connsiteY85" fmla="*/ 3124200 h 3148013"/>
              <a:gd name="connsiteX86" fmla="*/ 104774 w 1228725"/>
              <a:gd name="connsiteY86" fmla="*/ 3113088 h 3148013"/>
              <a:gd name="connsiteX87" fmla="*/ 84137 w 1228725"/>
              <a:gd name="connsiteY87" fmla="*/ 3097213 h 3148013"/>
              <a:gd name="connsiteX88" fmla="*/ 68263 w 1228725"/>
              <a:gd name="connsiteY88" fmla="*/ 3087688 h 3148013"/>
              <a:gd name="connsiteX89" fmla="*/ 41275 w 1228725"/>
              <a:gd name="connsiteY89" fmla="*/ 3059113 h 3148013"/>
              <a:gd name="connsiteX90" fmla="*/ 41275 w 1228725"/>
              <a:gd name="connsiteY90" fmla="*/ 3059112 h 3148013"/>
              <a:gd name="connsiteX91" fmla="*/ 39687 w 1228725"/>
              <a:gd name="connsiteY91" fmla="*/ 3055937 h 3148013"/>
              <a:gd name="connsiteX92" fmla="*/ 19050 w 1228725"/>
              <a:gd name="connsiteY92" fmla="*/ 3021012 h 3148013"/>
              <a:gd name="connsiteX93" fmla="*/ 3175 w 1228725"/>
              <a:gd name="connsiteY93" fmla="*/ 2982912 h 3148013"/>
              <a:gd name="connsiteX94" fmla="*/ 0 w 1228725"/>
              <a:gd name="connsiteY94" fmla="*/ 2940050 h 3148013"/>
              <a:gd name="connsiteX95" fmla="*/ 0 w 1228725"/>
              <a:gd name="connsiteY95" fmla="*/ 209550 h 3148013"/>
              <a:gd name="connsiteX96" fmla="*/ 3175 w 1228725"/>
              <a:gd name="connsiteY96" fmla="*/ 166687 h 3148013"/>
              <a:gd name="connsiteX97" fmla="*/ 19050 w 1228725"/>
              <a:gd name="connsiteY97" fmla="*/ 128587 h 3148013"/>
              <a:gd name="connsiteX98" fmla="*/ 39687 w 1228725"/>
              <a:gd name="connsiteY98" fmla="*/ 92075 h 3148013"/>
              <a:gd name="connsiteX99" fmla="*/ 41275 w 1228725"/>
              <a:gd name="connsiteY99" fmla="*/ 90487 h 3148013"/>
              <a:gd name="connsiteX100" fmla="*/ 41275 w 1228725"/>
              <a:gd name="connsiteY100" fmla="*/ 90488 h 3148013"/>
              <a:gd name="connsiteX101" fmla="*/ 68263 w 1228725"/>
              <a:gd name="connsiteY101" fmla="*/ 60325 h 3148013"/>
              <a:gd name="connsiteX102" fmla="*/ 84137 w 1228725"/>
              <a:gd name="connsiteY102" fmla="*/ 50801 h 3148013"/>
              <a:gd name="connsiteX103" fmla="*/ 84137 w 1228725"/>
              <a:gd name="connsiteY103" fmla="*/ 50800 h 3148013"/>
              <a:gd name="connsiteX104" fmla="*/ 104774 w 1228725"/>
              <a:gd name="connsiteY104" fmla="*/ 34925 h 3148013"/>
              <a:gd name="connsiteX105" fmla="*/ 125412 w 1228725"/>
              <a:gd name="connsiteY105" fmla="*/ 25400 h 3148013"/>
              <a:gd name="connsiteX106" fmla="*/ 125412 w 1228725"/>
              <a:gd name="connsiteY106" fmla="*/ 25399 h 3148013"/>
              <a:gd name="connsiteX107" fmla="*/ 146049 w 1228725"/>
              <a:gd name="connsiteY107" fmla="*/ 15874 h 3148013"/>
              <a:gd name="connsiteX108" fmla="*/ 168275 w 1228725"/>
              <a:gd name="connsiteY108" fmla="*/ 11112 h 3148013"/>
              <a:gd name="connsiteX109" fmla="*/ 168275 w 1228725"/>
              <a:gd name="connsiteY109" fmla="*/ 11112 h 3148013"/>
              <a:gd name="connsiteX110" fmla="*/ 190500 w 1228725"/>
              <a:gd name="connsiteY110" fmla="*/ 4762 h 3148013"/>
              <a:gd name="connsiteX111" fmla="*/ 211137 w 1228725"/>
              <a:gd name="connsiteY111"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28725" h="3148013">
                <a:moveTo>
                  <a:pt x="239712" y="0"/>
                </a:moveTo>
                <a:lnTo>
                  <a:pt x="252412" y="0"/>
                </a:lnTo>
                <a:lnTo>
                  <a:pt x="296862" y="0"/>
                </a:lnTo>
                <a:lnTo>
                  <a:pt x="339725" y="0"/>
                </a:lnTo>
                <a:lnTo>
                  <a:pt x="381000" y="0"/>
                </a:lnTo>
                <a:lnTo>
                  <a:pt x="423862" y="0"/>
                </a:lnTo>
                <a:lnTo>
                  <a:pt x="423863" y="0"/>
                </a:lnTo>
                <a:lnTo>
                  <a:pt x="465137" y="0"/>
                </a:lnTo>
                <a:lnTo>
                  <a:pt x="508000" y="0"/>
                </a:lnTo>
                <a:lnTo>
                  <a:pt x="550862" y="0"/>
                </a:lnTo>
                <a:lnTo>
                  <a:pt x="550863" y="0"/>
                </a:lnTo>
                <a:lnTo>
                  <a:pt x="592137" y="0"/>
                </a:lnTo>
                <a:lnTo>
                  <a:pt x="635000" y="0"/>
                </a:lnTo>
                <a:lnTo>
                  <a:pt x="676275" y="0"/>
                </a:lnTo>
                <a:lnTo>
                  <a:pt x="720725" y="0"/>
                </a:lnTo>
                <a:lnTo>
                  <a:pt x="763587" y="0"/>
                </a:lnTo>
                <a:lnTo>
                  <a:pt x="763588" y="0"/>
                </a:lnTo>
                <a:lnTo>
                  <a:pt x="804862" y="0"/>
                </a:lnTo>
                <a:lnTo>
                  <a:pt x="847725" y="0"/>
                </a:lnTo>
                <a:lnTo>
                  <a:pt x="889000" y="0"/>
                </a:lnTo>
                <a:lnTo>
                  <a:pt x="931862" y="0"/>
                </a:lnTo>
                <a:lnTo>
                  <a:pt x="931863" y="0"/>
                </a:lnTo>
                <a:lnTo>
                  <a:pt x="974725" y="0"/>
                </a:lnTo>
                <a:lnTo>
                  <a:pt x="989013" y="0"/>
                </a:lnTo>
                <a:lnTo>
                  <a:pt x="1016000" y="3175"/>
                </a:lnTo>
                <a:lnTo>
                  <a:pt x="1036638" y="4762"/>
                </a:lnTo>
                <a:lnTo>
                  <a:pt x="1058862" y="11112"/>
                </a:lnTo>
                <a:lnTo>
                  <a:pt x="1058862" y="11112"/>
                </a:lnTo>
                <a:lnTo>
                  <a:pt x="1081087" y="15874"/>
                </a:lnTo>
                <a:lnTo>
                  <a:pt x="1100137" y="25399"/>
                </a:lnTo>
                <a:lnTo>
                  <a:pt x="1100137" y="25400"/>
                </a:lnTo>
                <a:lnTo>
                  <a:pt x="1123949" y="34925"/>
                </a:lnTo>
                <a:lnTo>
                  <a:pt x="1144587" y="50800"/>
                </a:lnTo>
                <a:lnTo>
                  <a:pt x="1158875" y="60325"/>
                </a:lnTo>
                <a:lnTo>
                  <a:pt x="1187450" y="90488"/>
                </a:lnTo>
                <a:lnTo>
                  <a:pt x="1187450" y="90487"/>
                </a:lnTo>
                <a:lnTo>
                  <a:pt x="1189037" y="92075"/>
                </a:lnTo>
                <a:lnTo>
                  <a:pt x="1209675" y="128587"/>
                </a:lnTo>
                <a:lnTo>
                  <a:pt x="1222375" y="166687"/>
                </a:lnTo>
                <a:lnTo>
                  <a:pt x="1228725" y="209550"/>
                </a:lnTo>
                <a:lnTo>
                  <a:pt x="1228725" y="2940050"/>
                </a:lnTo>
                <a:lnTo>
                  <a:pt x="1222375" y="2982912"/>
                </a:lnTo>
                <a:lnTo>
                  <a:pt x="1209675" y="3021012"/>
                </a:lnTo>
                <a:lnTo>
                  <a:pt x="1189037" y="3055937"/>
                </a:lnTo>
                <a:lnTo>
                  <a:pt x="1187450" y="3059112"/>
                </a:lnTo>
                <a:lnTo>
                  <a:pt x="1187450" y="3059113"/>
                </a:lnTo>
                <a:lnTo>
                  <a:pt x="1158875" y="3087688"/>
                </a:lnTo>
                <a:lnTo>
                  <a:pt x="1144587" y="3097213"/>
                </a:lnTo>
                <a:lnTo>
                  <a:pt x="1144587" y="3097213"/>
                </a:lnTo>
                <a:lnTo>
                  <a:pt x="1123949" y="3113088"/>
                </a:lnTo>
                <a:lnTo>
                  <a:pt x="1100137" y="3124200"/>
                </a:lnTo>
                <a:lnTo>
                  <a:pt x="1081087" y="3132138"/>
                </a:lnTo>
                <a:lnTo>
                  <a:pt x="1058863" y="3136900"/>
                </a:lnTo>
                <a:lnTo>
                  <a:pt x="1036638" y="3144838"/>
                </a:lnTo>
                <a:lnTo>
                  <a:pt x="1016000" y="3146425"/>
                </a:lnTo>
                <a:lnTo>
                  <a:pt x="1016000" y="3146426"/>
                </a:lnTo>
                <a:lnTo>
                  <a:pt x="989013" y="3148013"/>
                </a:lnTo>
                <a:lnTo>
                  <a:pt x="974725" y="3148013"/>
                </a:lnTo>
                <a:lnTo>
                  <a:pt x="931863" y="3148013"/>
                </a:lnTo>
                <a:lnTo>
                  <a:pt x="931862" y="3148013"/>
                </a:lnTo>
                <a:lnTo>
                  <a:pt x="889000" y="3148013"/>
                </a:lnTo>
                <a:lnTo>
                  <a:pt x="847725" y="3148013"/>
                </a:lnTo>
                <a:lnTo>
                  <a:pt x="804862" y="3148013"/>
                </a:lnTo>
                <a:lnTo>
                  <a:pt x="763588" y="3148013"/>
                </a:lnTo>
                <a:lnTo>
                  <a:pt x="763587" y="3148013"/>
                </a:lnTo>
                <a:lnTo>
                  <a:pt x="720725" y="3148013"/>
                </a:lnTo>
                <a:lnTo>
                  <a:pt x="676275" y="3148013"/>
                </a:lnTo>
                <a:lnTo>
                  <a:pt x="635000" y="3148013"/>
                </a:lnTo>
                <a:lnTo>
                  <a:pt x="592137" y="3148013"/>
                </a:lnTo>
                <a:lnTo>
                  <a:pt x="550863" y="3148013"/>
                </a:lnTo>
                <a:lnTo>
                  <a:pt x="550862" y="3148013"/>
                </a:lnTo>
                <a:lnTo>
                  <a:pt x="508000" y="3148013"/>
                </a:lnTo>
                <a:lnTo>
                  <a:pt x="465137" y="3148013"/>
                </a:lnTo>
                <a:lnTo>
                  <a:pt x="423863" y="3148013"/>
                </a:lnTo>
                <a:lnTo>
                  <a:pt x="423862" y="3148013"/>
                </a:lnTo>
                <a:lnTo>
                  <a:pt x="381000" y="3148013"/>
                </a:lnTo>
                <a:lnTo>
                  <a:pt x="339725" y="3148013"/>
                </a:lnTo>
                <a:lnTo>
                  <a:pt x="296862" y="3148013"/>
                </a:lnTo>
                <a:lnTo>
                  <a:pt x="252412" y="3148013"/>
                </a:lnTo>
                <a:lnTo>
                  <a:pt x="239712" y="3148013"/>
                </a:lnTo>
                <a:lnTo>
                  <a:pt x="211137" y="3146426"/>
                </a:lnTo>
                <a:lnTo>
                  <a:pt x="211137" y="3146425"/>
                </a:lnTo>
                <a:lnTo>
                  <a:pt x="190500" y="3144838"/>
                </a:lnTo>
                <a:lnTo>
                  <a:pt x="168275" y="3136900"/>
                </a:lnTo>
                <a:lnTo>
                  <a:pt x="146049" y="3132138"/>
                </a:lnTo>
                <a:lnTo>
                  <a:pt x="125412" y="3124200"/>
                </a:lnTo>
                <a:lnTo>
                  <a:pt x="104774" y="3113088"/>
                </a:lnTo>
                <a:lnTo>
                  <a:pt x="84137" y="3097213"/>
                </a:lnTo>
                <a:lnTo>
                  <a:pt x="68263" y="3087688"/>
                </a:lnTo>
                <a:lnTo>
                  <a:pt x="41275" y="3059113"/>
                </a:lnTo>
                <a:lnTo>
                  <a:pt x="41275" y="3059112"/>
                </a:lnTo>
                <a:lnTo>
                  <a:pt x="39687" y="3055937"/>
                </a:lnTo>
                <a:lnTo>
                  <a:pt x="19050" y="3021012"/>
                </a:lnTo>
                <a:lnTo>
                  <a:pt x="3175" y="2982912"/>
                </a:lnTo>
                <a:lnTo>
                  <a:pt x="0" y="2940050"/>
                </a:lnTo>
                <a:lnTo>
                  <a:pt x="0" y="209550"/>
                </a:lnTo>
                <a:lnTo>
                  <a:pt x="3175" y="166687"/>
                </a:lnTo>
                <a:lnTo>
                  <a:pt x="19050" y="128587"/>
                </a:lnTo>
                <a:lnTo>
                  <a:pt x="39687" y="92075"/>
                </a:lnTo>
                <a:lnTo>
                  <a:pt x="41275" y="90487"/>
                </a:lnTo>
                <a:lnTo>
                  <a:pt x="41275" y="90488"/>
                </a:lnTo>
                <a:lnTo>
                  <a:pt x="68263" y="60325"/>
                </a:lnTo>
                <a:lnTo>
                  <a:pt x="84137" y="50801"/>
                </a:lnTo>
                <a:lnTo>
                  <a:pt x="84137" y="50800"/>
                </a:lnTo>
                <a:lnTo>
                  <a:pt x="104774" y="34925"/>
                </a:lnTo>
                <a:lnTo>
                  <a:pt x="125412" y="25400"/>
                </a:lnTo>
                <a:lnTo>
                  <a:pt x="125412" y="25399"/>
                </a:lnTo>
                <a:lnTo>
                  <a:pt x="146049" y="15874"/>
                </a:lnTo>
                <a:lnTo>
                  <a:pt x="168275" y="11112"/>
                </a:lnTo>
                <a:lnTo>
                  <a:pt x="168275" y="11112"/>
                </a:lnTo>
                <a:lnTo>
                  <a:pt x="190500" y="4762"/>
                </a:lnTo>
                <a:lnTo>
                  <a:pt x="211137" y="3175"/>
                </a:lnTo>
                <a:close/>
              </a:path>
            </a:pathLst>
          </a:custGeom>
          <a:solidFill>
            <a:schemeClr val="accent4"/>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9" name="任意多边形 198"/>
          <p:cNvSpPr>
            <a:spLocks noChangeArrowheads="1"/>
          </p:cNvSpPr>
          <p:nvPr/>
        </p:nvSpPr>
        <p:spPr bwMode="auto">
          <a:xfrm>
            <a:off x="6142349" y="1735551"/>
            <a:ext cx="1362857" cy="2999495"/>
          </a:xfrm>
          <a:custGeom>
            <a:avLst/>
            <a:gdLst>
              <a:gd name="connsiteX0" fmla="*/ 1428750 w 1430338"/>
              <a:gd name="connsiteY0" fmla="*/ 787400 h 3148013"/>
              <a:gd name="connsiteX1" fmla="*/ 1430338 w 1430338"/>
              <a:gd name="connsiteY1" fmla="*/ 787400 h 3148013"/>
              <a:gd name="connsiteX2" fmla="*/ 1430338 w 1430338"/>
              <a:gd name="connsiteY2" fmla="*/ 788988 h 3148013"/>
              <a:gd name="connsiteX3" fmla="*/ 1428750 w 1430338"/>
              <a:gd name="connsiteY3" fmla="*/ 788988 h 3148013"/>
              <a:gd name="connsiteX4" fmla="*/ 239712 w 1430338"/>
              <a:gd name="connsiteY4" fmla="*/ 0 h 3148013"/>
              <a:gd name="connsiteX5" fmla="*/ 260350 w 1430338"/>
              <a:gd name="connsiteY5" fmla="*/ 0 h 3148013"/>
              <a:gd name="connsiteX6" fmla="*/ 303212 w 1430338"/>
              <a:gd name="connsiteY6" fmla="*/ 0 h 3148013"/>
              <a:gd name="connsiteX7" fmla="*/ 303213 w 1430338"/>
              <a:gd name="connsiteY7" fmla="*/ 0 h 3148013"/>
              <a:gd name="connsiteX8" fmla="*/ 346075 w 1430338"/>
              <a:gd name="connsiteY8" fmla="*/ 0 h 3148013"/>
              <a:gd name="connsiteX9" fmla="*/ 392112 w 1430338"/>
              <a:gd name="connsiteY9" fmla="*/ 0 h 3148013"/>
              <a:gd name="connsiteX10" fmla="*/ 392113 w 1430338"/>
              <a:gd name="connsiteY10" fmla="*/ 0 h 3148013"/>
              <a:gd name="connsiteX11" fmla="*/ 434975 w 1430338"/>
              <a:gd name="connsiteY11" fmla="*/ 0 h 3148013"/>
              <a:gd name="connsiteX12" fmla="*/ 477837 w 1430338"/>
              <a:gd name="connsiteY12" fmla="*/ 0 h 3148013"/>
              <a:gd name="connsiteX13" fmla="*/ 477838 w 1430338"/>
              <a:gd name="connsiteY13" fmla="*/ 0 h 3148013"/>
              <a:gd name="connsiteX14" fmla="*/ 520700 w 1430338"/>
              <a:gd name="connsiteY14" fmla="*/ 0 h 3148013"/>
              <a:gd name="connsiteX15" fmla="*/ 563562 w 1430338"/>
              <a:gd name="connsiteY15" fmla="*/ 0 h 3148013"/>
              <a:gd name="connsiteX16" fmla="*/ 563563 w 1430338"/>
              <a:gd name="connsiteY16" fmla="*/ 0 h 3148013"/>
              <a:gd name="connsiteX17" fmla="*/ 606425 w 1430338"/>
              <a:gd name="connsiteY17" fmla="*/ 0 h 3148013"/>
              <a:gd name="connsiteX18" fmla="*/ 649287 w 1430338"/>
              <a:gd name="connsiteY18" fmla="*/ 0 h 3148013"/>
              <a:gd name="connsiteX19" fmla="*/ 649288 w 1430338"/>
              <a:gd name="connsiteY19" fmla="*/ 0 h 3148013"/>
              <a:gd name="connsiteX20" fmla="*/ 693737 w 1430338"/>
              <a:gd name="connsiteY20" fmla="*/ 0 h 3148013"/>
              <a:gd name="connsiteX21" fmla="*/ 738187 w 1430338"/>
              <a:gd name="connsiteY21" fmla="*/ 0 h 3148013"/>
              <a:gd name="connsiteX22" fmla="*/ 781050 w 1430338"/>
              <a:gd name="connsiteY22" fmla="*/ 0 h 3148013"/>
              <a:gd name="connsiteX23" fmla="*/ 823912 w 1430338"/>
              <a:gd name="connsiteY23" fmla="*/ 0 h 3148013"/>
              <a:gd name="connsiteX24" fmla="*/ 823913 w 1430338"/>
              <a:gd name="connsiteY24" fmla="*/ 0 h 3148013"/>
              <a:gd name="connsiteX25" fmla="*/ 866775 w 1430338"/>
              <a:gd name="connsiteY25" fmla="*/ 0 h 3148013"/>
              <a:gd name="connsiteX26" fmla="*/ 909637 w 1430338"/>
              <a:gd name="connsiteY26" fmla="*/ 0 h 3148013"/>
              <a:gd name="connsiteX27" fmla="*/ 909638 w 1430338"/>
              <a:gd name="connsiteY27" fmla="*/ 0 h 3148013"/>
              <a:gd name="connsiteX28" fmla="*/ 952500 w 1430338"/>
              <a:gd name="connsiteY28" fmla="*/ 0 h 3148013"/>
              <a:gd name="connsiteX29" fmla="*/ 990600 w 1430338"/>
              <a:gd name="connsiteY29" fmla="*/ 0 h 3148013"/>
              <a:gd name="connsiteX30" fmla="*/ 996950 w 1430338"/>
              <a:gd name="connsiteY30" fmla="*/ 0 h 3148013"/>
              <a:gd name="connsiteX31" fmla="*/ 1039812 w 1430338"/>
              <a:gd name="connsiteY31" fmla="*/ 4762 h 3148013"/>
              <a:gd name="connsiteX32" fmla="*/ 1039812 w 1430338"/>
              <a:gd name="connsiteY32" fmla="*/ 4762 h 3148013"/>
              <a:gd name="connsiteX33" fmla="*/ 1082675 w 1430338"/>
              <a:gd name="connsiteY33" fmla="*/ 15874 h 3148013"/>
              <a:gd name="connsiteX34" fmla="*/ 1082675 w 1430338"/>
              <a:gd name="connsiteY34" fmla="*/ 15875 h 3148013"/>
              <a:gd name="connsiteX35" fmla="*/ 1084262 w 1430338"/>
              <a:gd name="connsiteY35" fmla="*/ 15875 h 3148013"/>
              <a:gd name="connsiteX36" fmla="*/ 1125537 w 1430338"/>
              <a:gd name="connsiteY36" fmla="*/ 34925 h 3148013"/>
              <a:gd name="connsiteX37" fmla="*/ 1127125 w 1430338"/>
              <a:gd name="connsiteY37" fmla="*/ 36512 h 3148013"/>
              <a:gd name="connsiteX38" fmla="*/ 1127125 w 1430338"/>
              <a:gd name="connsiteY38" fmla="*/ 36512 h 3148013"/>
              <a:gd name="connsiteX39" fmla="*/ 1160463 w 1430338"/>
              <a:gd name="connsiteY39" fmla="*/ 60324 h 3148013"/>
              <a:gd name="connsiteX40" fmla="*/ 1169988 w 1430338"/>
              <a:gd name="connsiteY40" fmla="*/ 71437 h 3148013"/>
              <a:gd name="connsiteX41" fmla="*/ 1169988 w 1430338"/>
              <a:gd name="connsiteY41" fmla="*/ 71438 h 3148013"/>
              <a:gd name="connsiteX42" fmla="*/ 1189037 w 1430338"/>
              <a:gd name="connsiteY42" fmla="*/ 92074 h 3148013"/>
              <a:gd name="connsiteX43" fmla="*/ 1211262 w 1430338"/>
              <a:gd name="connsiteY43" fmla="*/ 128587 h 3148013"/>
              <a:gd name="connsiteX44" fmla="*/ 1212850 w 1430338"/>
              <a:gd name="connsiteY44" fmla="*/ 131762 h 3148013"/>
              <a:gd name="connsiteX45" fmla="*/ 1225550 w 1430338"/>
              <a:gd name="connsiteY45" fmla="*/ 166687 h 3148013"/>
              <a:gd name="connsiteX46" fmla="*/ 1230312 w 1430338"/>
              <a:gd name="connsiteY46" fmla="*/ 209549 h 3148013"/>
              <a:gd name="connsiteX47" fmla="*/ 1230312 w 1430338"/>
              <a:gd name="connsiteY47" fmla="*/ 617537 h 3148013"/>
              <a:gd name="connsiteX48" fmla="*/ 1255713 w 1430338"/>
              <a:gd name="connsiteY48" fmla="*/ 636587 h 3148013"/>
              <a:gd name="connsiteX49" fmla="*/ 1255713 w 1430338"/>
              <a:gd name="connsiteY49" fmla="*/ 636588 h 3148013"/>
              <a:gd name="connsiteX50" fmla="*/ 1300162 w 1430338"/>
              <a:gd name="connsiteY50" fmla="*/ 669924 h 3148013"/>
              <a:gd name="connsiteX51" fmla="*/ 1300162 w 1430338"/>
              <a:gd name="connsiteY51" fmla="*/ 669925 h 3148013"/>
              <a:gd name="connsiteX52" fmla="*/ 1343025 w 1430338"/>
              <a:gd name="connsiteY52" fmla="*/ 703262 h 3148013"/>
              <a:gd name="connsiteX53" fmla="*/ 1343025 w 1430338"/>
              <a:gd name="connsiteY53" fmla="*/ 703262 h 3148013"/>
              <a:gd name="connsiteX54" fmla="*/ 1385888 w 1430338"/>
              <a:gd name="connsiteY54" fmla="*/ 735012 h 3148013"/>
              <a:gd name="connsiteX55" fmla="*/ 1385888 w 1430338"/>
              <a:gd name="connsiteY55" fmla="*/ 735013 h 3148013"/>
              <a:gd name="connsiteX56" fmla="*/ 1412875 w 1430338"/>
              <a:gd name="connsiteY56" fmla="*/ 755649 h 3148013"/>
              <a:gd name="connsiteX57" fmla="*/ 1425575 w 1430338"/>
              <a:gd name="connsiteY57" fmla="*/ 769937 h 3148013"/>
              <a:gd name="connsiteX58" fmla="*/ 1428750 w 1430338"/>
              <a:gd name="connsiteY58" fmla="*/ 787399 h 3148013"/>
              <a:gd name="connsiteX59" fmla="*/ 1425575 w 1430338"/>
              <a:gd name="connsiteY59" fmla="*/ 803275 h 3148013"/>
              <a:gd name="connsiteX60" fmla="*/ 1412875 w 1430338"/>
              <a:gd name="connsiteY60" fmla="*/ 817562 h 3148013"/>
              <a:gd name="connsiteX61" fmla="*/ 1385888 w 1430338"/>
              <a:gd name="connsiteY61" fmla="*/ 836611 h 3148013"/>
              <a:gd name="connsiteX62" fmla="*/ 1385888 w 1430338"/>
              <a:gd name="connsiteY62" fmla="*/ 836612 h 3148013"/>
              <a:gd name="connsiteX63" fmla="*/ 1343025 w 1430338"/>
              <a:gd name="connsiteY63" fmla="*/ 871537 h 3148013"/>
              <a:gd name="connsiteX64" fmla="*/ 1343025 w 1430338"/>
              <a:gd name="connsiteY64" fmla="*/ 871538 h 3148013"/>
              <a:gd name="connsiteX65" fmla="*/ 1300162 w 1430338"/>
              <a:gd name="connsiteY65" fmla="*/ 904875 h 3148013"/>
              <a:gd name="connsiteX66" fmla="*/ 1255713 w 1430338"/>
              <a:gd name="connsiteY66" fmla="*/ 936624 h 3148013"/>
              <a:gd name="connsiteX67" fmla="*/ 1255713 w 1430338"/>
              <a:gd name="connsiteY67" fmla="*/ 936625 h 3148013"/>
              <a:gd name="connsiteX68" fmla="*/ 1230312 w 1430338"/>
              <a:gd name="connsiteY68" fmla="*/ 955675 h 3148013"/>
              <a:gd name="connsiteX69" fmla="*/ 1230312 w 1430338"/>
              <a:gd name="connsiteY69" fmla="*/ 2940050 h 3148013"/>
              <a:gd name="connsiteX70" fmla="*/ 1225550 w 1430338"/>
              <a:gd name="connsiteY70" fmla="*/ 2982913 h 3148013"/>
              <a:gd name="connsiteX71" fmla="*/ 1212850 w 1430338"/>
              <a:gd name="connsiteY71" fmla="*/ 3016250 h 3148013"/>
              <a:gd name="connsiteX72" fmla="*/ 1211262 w 1430338"/>
              <a:gd name="connsiteY72" fmla="*/ 3021013 h 3148013"/>
              <a:gd name="connsiteX73" fmla="*/ 1189037 w 1430338"/>
              <a:gd name="connsiteY73" fmla="*/ 3055938 h 3148013"/>
              <a:gd name="connsiteX74" fmla="*/ 1169988 w 1430338"/>
              <a:gd name="connsiteY74" fmla="*/ 3076574 h 3148013"/>
              <a:gd name="connsiteX75" fmla="*/ 1169988 w 1430338"/>
              <a:gd name="connsiteY75" fmla="*/ 3076575 h 3148013"/>
              <a:gd name="connsiteX76" fmla="*/ 1160463 w 1430338"/>
              <a:gd name="connsiteY76" fmla="*/ 3087688 h 3148013"/>
              <a:gd name="connsiteX77" fmla="*/ 1127125 w 1430338"/>
              <a:gd name="connsiteY77" fmla="*/ 3111500 h 3148013"/>
              <a:gd name="connsiteX78" fmla="*/ 1127125 w 1430338"/>
              <a:gd name="connsiteY78" fmla="*/ 3111501 h 3148013"/>
              <a:gd name="connsiteX79" fmla="*/ 1125537 w 1430338"/>
              <a:gd name="connsiteY79" fmla="*/ 3113088 h 3148013"/>
              <a:gd name="connsiteX80" fmla="*/ 1084262 w 1430338"/>
              <a:gd name="connsiteY80" fmla="*/ 3132138 h 3148013"/>
              <a:gd name="connsiteX81" fmla="*/ 1082675 w 1430338"/>
              <a:gd name="connsiteY81" fmla="*/ 3132138 h 3148013"/>
              <a:gd name="connsiteX82" fmla="*/ 1082675 w 1430338"/>
              <a:gd name="connsiteY82" fmla="*/ 3132137 h 3148013"/>
              <a:gd name="connsiteX83" fmla="*/ 1039813 w 1430338"/>
              <a:gd name="connsiteY83" fmla="*/ 3144837 h 3148013"/>
              <a:gd name="connsiteX84" fmla="*/ 1039813 w 1430338"/>
              <a:gd name="connsiteY84" fmla="*/ 3144838 h 3148013"/>
              <a:gd name="connsiteX85" fmla="*/ 996950 w 1430338"/>
              <a:gd name="connsiteY85" fmla="*/ 3148013 h 3148013"/>
              <a:gd name="connsiteX86" fmla="*/ 990600 w 1430338"/>
              <a:gd name="connsiteY86" fmla="*/ 3148013 h 3148013"/>
              <a:gd name="connsiteX87" fmla="*/ 952500 w 1430338"/>
              <a:gd name="connsiteY87" fmla="*/ 3148013 h 3148013"/>
              <a:gd name="connsiteX88" fmla="*/ 909638 w 1430338"/>
              <a:gd name="connsiteY88" fmla="*/ 3148013 h 3148013"/>
              <a:gd name="connsiteX89" fmla="*/ 909637 w 1430338"/>
              <a:gd name="connsiteY89" fmla="*/ 3148013 h 3148013"/>
              <a:gd name="connsiteX90" fmla="*/ 866775 w 1430338"/>
              <a:gd name="connsiteY90" fmla="*/ 3148013 h 3148013"/>
              <a:gd name="connsiteX91" fmla="*/ 823913 w 1430338"/>
              <a:gd name="connsiteY91" fmla="*/ 3148013 h 3148013"/>
              <a:gd name="connsiteX92" fmla="*/ 823912 w 1430338"/>
              <a:gd name="connsiteY92" fmla="*/ 3148013 h 3148013"/>
              <a:gd name="connsiteX93" fmla="*/ 781050 w 1430338"/>
              <a:gd name="connsiteY93" fmla="*/ 3148013 h 3148013"/>
              <a:gd name="connsiteX94" fmla="*/ 738187 w 1430338"/>
              <a:gd name="connsiteY94" fmla="*/ 3148013 h 3148013"/>
              <a:gd name="connsiteX95" fmla="*/ 693737 w 1430338"/>
              <a:gd name="connsiteY95" fmla="*/ 3148013 h 3148013"/>
              <a:gd name="connsiteX96" fmla="*/ 649288 w 1430338"/>
              <a:gd name="connsiteY96" fmla="*/ 3148013 h 3148013"/>
              <a:gd name="connsiteX97" fmla="*/ 649287 w 1430338"/>
              <a:gd name="connsiteY97" fmla="*/ 3148013 h 3148013"/>
              <a:gd name="connsiteX98" fmla="*/ 606425 w 1430338"/>
              <a:gd name="connsiteY98" fmla="*/ 3148013 h 3148013"/>
              <a:gd name="connsiteX99" fmla="*/ 563563 w 1430338"/>
              <a:gd name="connsiteY99" fmla="*/ 3148013 h 3148013"/>
              <a:gd name="connsiteX100" fmla="*/ 563562 w 1430338"/>
              <a:gd name="connsiteY100" fmla="*/ 3148013 h 3148013"/>
              <a:gd name="connsiteX101" fmla="*/ 520700 w 1430338"/>
              <a:gd name="connsiteY101" fmla="*/ 3148013 h 3148013"/>
              <a:gd name="connsiteX102" fmla="*/ 477838 w 1430338"/>
              <a:gd name="connsiteY102" fmla="*/ 3148013 h 3148013"/>
              <a:gd name="connsiteX103" fmla="*/ 477837 w 1430338"/>
              <a:gd name="connsiteY103" fmla="*/ 3148013 h 3148013"/>
              <a:gd name="connsiteX104" fmla="*/ 434975 w 1430338"/>
              <a:gd name="connsiteY104" fmla="*/ 3148013 h 3148013"/>
              <a:gd name="connsiteX105" fmla="*/ 392113 w 1430338"/>
              <a:gd name="connsiteY105" fmla="*/ 3148013 h 3148013"/>
              <a:gd name="connsiteX106" fmla="*/ 392112 w 1430338"/>
              <a:gd name="connsiteY106" fmla="*/ 3148013 h 3148013"/>
              <a:gd name="connsiteX107" fmla="*/ 346075 w 1430338"/>
              <a:gd name="connsiteY107" fmla="*/ 3148013 h 3148013"/>
              <a:gd name="connsiteX108" fmla="*/ 303213 w 1430338"/>
              <a:gd name="connsiteY108" fmla="*/ 3148013 h 3148013"/>
              <a:gd name="connsiteX109" fmla="*/ 303212 w 1430338"/>
              <a:gd name="connsiteY109" fmla="*/ 3148013 h 3148013"/>
              <a:gd name="connsiteX110" fmla="*/ 260350 w 1430338"/>
              <a:gd name="connsiteY110" fmla="*/ 3148013 h 3148013"/>
              <a:gd name="connsiteX111" fmla="*/ 239712 w 1430338"/>
              <a:gd name="connsiteY111" fmla="*/ 3148013 h 3148013"/>
              <a:gd name="connsiteX112" fmla="*/ 217487 w 1430338"/>
              <a:gd name="connsiteY112" fmla="*/ 3146426 h 3148013"/>
              <a:gd name="connsiteX113" fmla="*/ 217487 w 1430338"/>
              <a:gd name="connsiteY113" fmla="*/ 3146425 h 3148013"/>
              <a:gd name="connsiteX114" fmla="*/ 192087 w 1430338"/>
              <a:gd name="connsiteY114" fmla="*/ 3144838 h 3148013"/>
              <a:gd name="connsiteX115" fmla="*/ 174625 w 1430338"/>
              <a:gd name="connsiteY115" fmla="*/ 3140075 h 3148013"/>
              <a:gd name="connsiteX116" fmla="*/ 146049 w 1430338"/>
              <a:gd name="connsiteY116" fmla="*/ 3132138 h 3148013"/>
              <a:gd name="connsiteX117" fmla="*/ 131762 w 1430338"/>
              <a:gd name="connsiteY117" fmla="*/ 3124200 h 3148013"/>
              <a:gd name="connsiteX118" fmla="*/ 131762 w 1430338"/>
              <a:gd name="connsiteY118" fmla="*/ 3124200 h 3148013"/>
              <a:gd name="connsiteX119" fmla="*/ 106362 w 1430338"/>
              <a:gd name="connsiteY119" fmla="*/ 3113088 h 3148013"/>
              <a:gd name="connsiteX120" fmla="*/ 88900 w 1430338"/>
              <a:gd name="connsiteY120" fmla="*/ 3100388 h 3148013"/>
              <a:gd name="connsiteX121" fmla="*/ 88900 w 1430338"/>
              <a:gd name="connsiteY121" fmla="*/ 3100387 h 3148013"/>
              <a:gd name="connsiteX122" fmla="*/ 71437 w 1430338"/>
              <a:gd name="connsiteY122" fmla="*/ 3087687 h 3148013"/>
              <a:gd name="connsiteX123" fmla="*/ 44450 w 1430338"/>
              <a:gd name="connsiteY123" fmla="*/ 3059112 h 3148013"/>
              <a:gd name="connsiteX124" fmla="*/ 41275 w 1430338"/>
              <a:gd name="connsiteY124" fmla="*/ 3055937 h 3148013"/>
              <a:gd name="connsiteX125" fmla="*/ 19050 w 1430338"/>
              <a:gd name="connsiteY125" fmla="*/ 3021012 h 3148013"/>
              <a:gd name="connsiteX126" fmla="*/ 4762 w 1430338"/>
              <a:gd name="connsiteY126" fmla="*/ 2982912 h 3148013"/>
              <a:gd name="connsiteX127" fmla="*/ 0 w 1430338"/>
              <a:gd name="connsiteY127" fmla="*/ 2940050 h 3148013"/>
              <a:gd name="connsiteX128" fmla="*/ 0 w 1430338"/>
              <a:gd name="connsiteY128" fmla="*/ 209549 h 3148013"/>
              <a:gd name="connsiteX129" fmla="*/ 4762 w 1430338"/>
              <a:gd name="connsiteY129" fmla="*/ 166687 h 3148013"/>
              <a:gd name="connsiteX130" fmla="*/ 19050 w 1430338"/>
              <a:gd name="connsiteY130" fmla="*/ 128587 h 3148013"/>
              <a:gd name="connsiteX131" fmla="*/ 41275 w 1430338"/>
              <a:gd name="connsiteY131" fmla="*/ 92074 h 3148013"/>
              <a:gd name="connsiteX132" fmla="*/ 44450 w 1430338"/>
              <a:gd name="connsiteY132" fmla="*/ 90487 h 3148013"/>
              <a:gd name="connsiteX133" fmla="*/ 71437 w 1430338"/>
              <a:gd name="connsiteY133" fmla="*/ 60324 h 3148013"/>
              <a:gd name="connsiteX134" fmla="*/ 88900 w 1430338"/>
              <a:gd name="connsiteY134" fmla="*/ 49212 h 3148013"/>
              <a:gd name="connsiteX135" fmla="*/ 88900 w 1430338"/>
              <a:gd name="connsiteY135" fmla="*/ 49212 h 3148013"/>
              <a:gd name="connsiteX136" fmla="*/ 106362 w 1430338"/>
              <a:gd name="connsiteY136" fmla="*/ 34925 h 3148013"/>
              <a:gd name="connsiteX137" fmla="*/ 131762 w 1430338"/>
              <a:gd name="connsiteY137" fmla="*/ 25400 h 3148013"/>
              <a:gd name="connsiteX138" fmla="*/ 131762 w 1430338"/>
              <a:gd name="connsiteY138" fmla="*/ 25400 h 3148013"/>
              <a:gd name="connsiteX139" fmla="*/ 146049 w 1430338"/>
              <a:gd name="connsiteY139" fmla="*/ 15875 h 3148013"/>
              <a:gd name="connsiteX140" fmla="*/ 174625 w 1430338"/>
              <a:gd name="connsiteY140" fmla="*/ 9525 h 3148013"/>
              <a:gd name="connsiteX141" fmla="*/ 192087 w 1430338"/>
              <a:gd name="connsiteY141" fmla="*/ 4762 h 3148013"/>
              <a:gd name="connsiteX142" fmla="*/ 217487 w 1430338"/>
              <a:gd name="connsiteY142"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430338" h="3148013">
                <a:moveTo>
                  <a:pt x="1428750" y="787400"/>
                </a:moveTo>
                <a:lnTo>
                  <a:pt x="1430338" y="787400"/>
                </a:lnTo>
                <a:lnTo>
                  <a:pt x="1430338" y="788988"/>
                </a:lnTo>
                <a:lnTo>
                  <a:pt x="1428750" y="788988"/>
                </a:lnTo>
                <a:close/>
                <a:moveTo>
                  <a:pt x="239712" y="0"/>
                </a:moveTo>
                <a:lnTo>
                  <a:pt x="260350" y="0"/>
                </a:lnTo>
                <a:lnTo>
                  <a:pt x="303212" y="0"/>
                </a:lnTo>
                <a:lnTo>
                  <a:pt x="303213" y="0"/>
                </a:lnTo>
                <a:lnTo>
                  <a:pt x="346075" y="0"/>
                </a:lnTo>
                <a:lnTo>
                  <a:pt x="392112" y="0"/>
                </a:lnTo>
                <a:lnTo>
                  <a:pt x="392113" y="0"/>
                </a:lnTo>
                <a:lnTo>
                  <a:pt x="434975" y="0"/>
                </a:lnTo>
                <a:lnTo>
                  <a:pt x="477837" y="0"/>
                </a:lnTo>
                <a:lnTo>
                  <a:pt x="477838" y="0"/>
                </a:lnTo>
                <a:lnTo>
                  <a:pt x="520700" y="0"/>
                </a:lnTo>
                <a:lnTo>
                  <a:pt x="563562" y="0"/>
                </a:lnTo>
                <a:lnTo>
                  <a:pt x="563563" y="0"/>
                </a:lnTo>
                <a:lnTo>
                  <a:pt x="606425" y="0"/>
                </a:lnTo>
                <a:lnTo>
                  <a:pt x="649287" y="0"/>
                </a:lnTo>
                <a:lnTo>
                  <a:pt x="649288" y="0"/>
                </a:lnTo>
                <a:lnTo>
                  <a:pt x="693737" y="0"/>
                </a:lnTo>
                <a:lnTo>
                  <a:pt x="738187" y="0"/>
                </a:lnTo>
                <a:lnTo>
                  <a:pt x="781050" y="0"/>
                </a:lnTo>
                <a:lnTo>
                  <a:pt x="823912" y="0"/>
                </a:lnTo>
                <a:lnTo>
                  <a:pt x="823913" y="0"/>
                </a:lnTo>
                <a:lnTo>
                  <a:pt x="866775" y="0"/>
                </a:lnTo>
                <a:lnTo>
                  <a:pt x="909637" y="0"/>
                </a:lnTo>
                <a:lnTo>
                  <a:pt x="909638" y="0"/>
                </a:lnTo>
                <a:lnTo>
                  <a:pt x="952500" y="0"/>
                </a:lnTo>
                <a:lnTo>
                  <a:pt x="990600" y="0"/>
                </a:lnTo>
                <a:lnTo>
                  <a:pt x="996950" y="0"/>
                </a:lnTo>
                <a:lnTo>
                  <a:pt x="1039812" y="4762"/>
                </a:lnTo>
                <a:lnTo>
                  <a:pt x="1039812" y="4762"/>
                </a:lnTo>
                <a:lnTo>
                  <a:pt x="1082675" y="15874"/>
                </a:lnTo>
                <a:lnTo>
                  <a:pt x="1082675" y="15875"/>
                </a:lnTo>
                <a:lnTo>
                  <a:pt x="1084262" y="15875"/>
                </a:lnTo>
                <a:lnTo>
                  <a:pt x="1125537" y="34925"/>
                </a:lnTo>
                <a:lnTo>
                  <a:pt x="1127125" y="36512"/>
                </a:lnTo>
                <a:lnTo>
                  <a:pt x="1127125" y="36512"/>
                </a:lnTo>
                <a:lnTo>
                  <a:pt x="1160463" y="60324"/>
                </a:lnTo>
                <a:lnTo>
                  <a:pt x="1169988" y="71437"/>
                </a:lnTo>
                <a:lnTo>
                  <a:pt x="1169988" y="71438"/>
                </a:lnTo>
                <a:lnTo>
                  <a:pt x="1189037" y="92074"/>
                </a:lnTo>
                <a:lnTo>
                  <a:pt x="1211262" y="128587"/>
                </a:lnTo>
                <a:lnTo>
                  <a:pt x="1212850" y="131762"/>
                </a:lnTo>
                <a:lnTo>
                  <a:pt x="1225550" y="166687"/>
                </a:lnTo>
                <a:lnTo>
                  <a:pt x="1230312" y="209549"/>
                </a:lnTo>
                <a:lnTo>
                  <a:pt x="1230312" y="617537"/>
                </a:lnTo>
                <a:lnTo>
                  <a:pt x="1255713" y="636587"/>
                </a:lnTo>
                <a:lnTo>
                  <a:pt x="1255713" y="636588"/>
                </a:lnTo>
                <a:lnTo>
                  <a:pt x="1300162" y="669924"/>
                </a:lnTo>
                <a:lnTo>
                  <a:pt x="1300162" y="669925"/>
                </a:lnTo>
                <a:lnTo>
                  <a:pt x="1343025" y="703262"/>
                </a:lnTo>
                <a:lnTo>
                  <a:pt x="1343025" y="703262"/>
                </a:lnTo>
                <a:lnTo>
                  <a:pt x="1385888" y="735012"/>
                </a:lnTo>
                <a:lnTo>
                  <a:pt x="1385888" y="735013"/>
                </a:lnTo>
                <a:lnTo>
                  <a:pt x="1412875" y="755649"/>
                </a:lnTo>
                <a:lnTo>
                  <a:pt x="1425575" y="769937"/>
                </a:lnTo>
                <a:lnTo>
                  <a:pt x="1428750" y="787399"/>
                </a:lnTo>
                <a:lnTo>
                  <a:pt x="1425575" y="803275"/>
                </a:lnTo>
                <a:lnTo>
                  <a:pt x="1412875" y="817562"/>
                </a:lnTo>
                <a:lnTo>
                  <a:pt x="1385888" y="836611"/>
                </a:lnTo>
                <a:lnTo>
                  <a:pt x="1385888" y="836612"/>
                </a:lnTo>
                <a:lnTo>
                  <a:pt x="1343025" y="871537"/>
                </a:lnTo>
                <a:lnTo>
                  <a:pt x="1343025" y="871538"/>
                </a:lnTo>
                <a:lnTo>
                  <a:pt x="1300162" y="904875"/>
                </a:lnTo>
                <a:lnTo>
                  <a:pt x="1255713" y="936624"/>
                </a:lnTo>
                <a:lnTo>
                  <a:pt x="1255713" y="936625"/>
                </a:lnTo>
                <a:lnTo>
                  <a:pt x="1230312" y="955675"/>
                </a:lnTo>
                <a:lnTo>
                  <a:pt x="1230312" y="2940050"/>
                </a:lnTo>
                <a:lnTo>
                  <a:pt x="1225550" y="2982913"/>
                </a:lnTo>
                <a:lnTo>
                  <a:pt x="1212850" y="3016250"/>
                </a:lnTo>
                <a:lnTo>
                  <a:pt x="1211262" y="3021013"/>
                </a:lnTo>
                <a:lnTo>
                  <a:pt x="1189037" y="3055938"/>
                </a:lnTo>
                <a:lnTo>
                  <a:pt x="1169988" y="3076574"/>
                </a:lnTo>
                <a:lnTo>
                  <a:pt x="1169988" y="3076575"/>
                </a:lnTo>
                <a:lnTo>
                  <a:pt x="1160463" y="3087688"/>
                </a:lnTo>
                <a:lnTo>
                  <a:pt x="1127125" y="3111500"/>
                </a:lnTo>
                <a:lnTo>
                  <a:pt x="1127125" y="3111501"/>
                </a:lnTo>
                <a:lnTo>
                  <a:pt x="1125537" y="3113088"/>
                </a:lnTo>
                <a:lnTo>
                  <a:pt x="1084262" y="3132138"/>
                </a:lnTo>
                <a:lnTo>
                  <a:pt x="1082675" y="3132138"/>
                </a:lnTo>
                <a:lnTo>
                  <a:pt x="1082675" y="3132137"/>
                </a:lnTo>
                <a:lnTo>
                  <a:pt x="1039813" y="3144837"/>
                </a:lnTo>
                <a:lnTo>
                  <a:pt x="1039813" y="3144838"/>
                </a:lnTo>
                <a:lnTo>
                  <a:pt x="996950" y="3148013"/>
                </a:lnTo>
                <a:lnTo>
                  <a:pt x="990600" y="3148013"/>
                </a:lnTo>
                <a:lnTo>
                  <a:pt x="952500" y="3148013"/>
                </a:lnTo>
                <a:lnTo>
                  <a:pt x="909638" y="3148013"/>
                </a:lnTo>
                <a:lnTo>
                  <a:pt x="909637" y="3148013"/>
                </a:lnTo>
                <a:lnTo>
                  <a:pt x="866775" y="3148013"/>
                </a:lnTo>
                <a:lnTo>
                  <a:pt x="823913" y="3148013"/>
                </a:lnTo>
                <a:lnTo>
                  <a:pt x="823912" y="3148013"/>
                </a:lnTo>
                <a:lnTo>
                  <a:pt x="781050" y="3148013"/>
                </a:lnTo>
                <a:lnTo>
                  <a:pt x="738187" y="3148013"/>
                </a:lnTo>
                <a:lnTo>
                  <a:pt x="693737" y="3148013"/>
                </a:lnTo>
                <a:lnTo>
                  <a:pt x="649288" y="3148013"/>
                </a:lnTo>
                <a:lnTo>
                  <a:pt x="649287" y="3148013"/>
                </a:lnTo>
                <a:lnTo>
                  <a:pt x="606425" y="3148013"/>
                </a:lnTo>
                <a:lnTo>
                  <a:pt x="563563" y="3148013"/>
                </a:lnTo>
                <a:lnTo>
                  <a:pt x="563562" y="3148013"/>
                </a:lnTo>
                <a:lnTo>
                  <a:pt x="520700" y="3148013"/>
                </a:lnTo>
                <a:lnTo>
                  <a:pt x="477838" y="3148013"/>
                </a:lnTo>
                <a:lnTo>
                  <a:pt x="477837" y="3148013"/>
                </a:lnTo>
                <a:lnTo>
                  <a:pt x="434975" y="3148013"/>
                </a:lnTo>
                <a:lnTo>
                  <a:pt x="392113" y="3148013"/>
                </a:lnTo>
                <a:lnTo>
                  <a:pt x="392112" y="3148013"/>
                </a:lnTo>
                <a:lnTo>
                  <a:pt x="346075" y="3148013"/>
                </a:lnTo>
                <a:lnTo>
                  <a:pt x="303213" y="3148013"/>
                </a:lnTo>
                <a:lnTo>
                  <a:pt x="303212" y="3148013"/>
                </a:lnTo>
                <a:lnTo>
                  <a:pt x="260350" y="3148013"/>
                </a:lnTo>
                <a:lnTo>
                  <a:pt x="239712" y="3148013"/>
                </a:lnTo>
                <a:lnTo>
                  <a:pt x="217487" y="3146426"/>
                </a:lnTo>
                <a:lnTo>
                  <a:pt x="217487" y="3146425"/>
                </a:lnTo>
                <a:lnTo>
                  <a:pt x="192087" y="3144838"/>
                </a:lnTo>
                <a:lnTo>
                  <a:pt x="174625" y="3140075"/>
                </a:lnTo>
                <a:lnTo>
                  <a:pt x="146049" y="3132138"/>
                </a:lnTo>
                <a:lnTo>
                  <a:pt x="131762" y="3124200"/>
                </a:lnTo>
                <a:lnTo>
                  <a:pt x="131762" y="3124200"/>
                </a:lnTo>
                <a:lnTo>
                  <a:pt x="106362" y="3113088"/>
                </a:lnTo>
                <a:lnTo>
                  <a:pt x="88900" y="3100388"/>
                </a:lnTo>
                <a:lnTo>
                  <a:pt x="88900" y="3100387"/>
                </a:lnTo>
                <a:lnTo>
                  <a:pt x="71437" y="3087687"/>
                </a:lnTo>
                <a:lnTo>
                  <a:pt x="44450" y="3059112"/>
                </a:lnTo>
                <a:lnTo>
                  <a:pt x="41275" y="3055937"/>
                </a:lnTo>
                <a:lnTo>
                  <a:pt x="19050" y="3021012"/>
                </a:lnTo>
                <a:lnTo>
                  <a:pt x="4762" y="2982912"/>
                </a:lnTo>
                <a:lnTo>
                  <a:pt x="0" y="2940050"/>
                </a:lnTo>
                <a:lnTo>
                  <a:pt x="0" y="209549"/>
                </a:lnTo>
                <a:lnTo>
                  <a:pt x="4762" y="166687"/>
                </a:lnTo>
                <a:lnTo>
                  <a:pt x="19050" y="128587"/>
                </a:lnTo>
                <a:lnTo>
                  <a:pt x="41275" y="92074"/>
                </a:lnTo>
                <a:lnTo>
                  <a:pt x="44450" y="90487"/>
                </a:lnTo>
                <a:lnTo>
                  <a:pt x="71437" y="60324"/>
                </a:lnTo>
                <a:lnTo>
                  <a:pt x="88900" y="49212"/>
                </a:lnTo>
                <a:lnTo>
                  <a:pt x="88900" y="49212"/>
                </a:lnTo>
                <a:lnTo>
                  <a:pt x="106362" y="34925"/>
                </a:lnTo>
                <a:lnTo>
                  <a:pt x="131762" y="25400"/>
                </a:lnTo>
                <a:lnTo>
                  <a:pt x="131762" y="25400"/>
                </a:lnTo>
                <a:lnTo>
                  <a:pt x="146049" y="15875"/>
                </a:lnTo>
                <a:lnTo>
                  <a:pt x="174625" y="9525"/>
                </a:lnTo>
                <a:lnTo>
                  <a:pt x="192087" y="4762"/>
                </a:lnTo>
                <a:lnTo>
                  <a:pt x="217487" y="3175"/>
                </a:lnTo>
                <a:close/>
              </a:path>
            </a:pathLst>
          </a:custGeom>
          <a:solidFill>
            <a:schemeClr val="accent3"/>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组合 8"/>
          <p:cNvGrpSpPr/>
          <p:nvPr/>
        </p:nvGrpSpPr>
        <p:grpSpPr>
          <a:xfrm>
            <a:off x="8282956" y="1935217"/>
            <a:ext cx="568739" cy="1692604"/>
            <a:chOff x="9286715" y="1680422"/>
            <a:chExt cx="654939" cy="1949140"/>
          </a:xfrm>
          <a:solidFill>
            <a:schemeClr val="accent4"/>
          </a:solidFill>
        </p:grpSpPr>
        <p:sp>
          <p:nvSpPr>
            <p:cNvPr id="171" name="Freeform 137"/>
            <p:cNvSpPr>
              <a:spLocks/>
            </p:cNvSpPr>
            <p:nvPr/>
          </p:nvSpPr>
          <p:spPr bwMode="auto">
            <a:xfrm>
              <a:off x="9286715" y="1680422"/>
              <a:ext cx="654939" cy="1949140"/>
            </a:xfrm>
            <a:custGeom>
              <a:avLst/>
              <a:gdLst>
                <a:gd name="T0" fmla="*/ 0 w 376"/>
                <a:gd name="T1" fmla="*/ 0 h 1119"/>
                <a:gd name="T2" fmla="*/ 259 w 376"/>
                <a:gd name="T3" fmla="*/ 37 h 1119"/>
                <a:gd name="T4" fmla="*/ 283 w 376"/>
                <a:gd name="T5" fmla="*/ 42 h 1119"/>
                <a:gd name="T6" fmla="*/ 305 w 376"/>
                <a:gd name="T7" fmla="*/ 50 h 1119"/>
                <a:gd name="T8" fmla="*/ 325 w 376"/>
                <a:gd name="T9" fmla="*/ 60 h 1119"/>
                <a:gd name="T10" fmla="*/ 343 w 376"/>
                <a:gd name="T11" fmla="*/ 72 h 1119"/>
                <a:gd name="T12" fmla="*/ 357 w 376"/>
                <a:gd name="T13" fmla="*/ 86 h 1119"/>
                <a:gd name="T14" fmla="*/ 368 w 376"/>
                <a:gd name="T15" fmla="*/ 101 h 1119"/>
                <a:gd name="T16" fmla="*/ 374 w 376"/>
                <a:gd name="T17" fmla="*/ 119 h 1119"/>
                <a:gd name="T18" fmla="*/ 376 w 376"/>
                <a:gd name="T19" fmla="*/ 140 h 1119"/>
                <a:gd name="T20" fmla="*/ 376 w 376"/>
                <a:gd name="T21" fmla="*/ 968 h 1119"/>
                <a:gd name="T22" fmla="*/ 374 w 376"/>
                <a:gd name="T23" fmla="*/ 988 h 1119"/>
                <a:gd name="T24" fmla="*/ 368 w 376"/>
                <a:gd name="T25" fmla="*/ 1007 h 1119"/>
                <a:gd name="T26" fmla="*/ 358 w 376"/>
                <a:gd name="T27" fmla="*/ 1022 h 1119"/>
                <a:gd name="T28" fmla="*/ 344 w 376"/>
                <a:gd name="T29" fmla="*/ 1036 h 1119"/>
                <a:gd name="T30" fmla="*/ 327 w 376"/>
                <a:gd name="T31" fmla="*/ 1048 h 1119"/>
                <a:gd name="T32" fmla="*/ 306 w 376"/>
                <a:gd name="T33" fmla="*/ 1058 h 1119"/>
                <a:gd name="T34" fmla="*/ 284 w 376"/>
                <a:gd name="T35" fmla="*/ 1066 h 1119"/>
                <a:gd name="T36" fmla="*/ 259 w 376"/>
                <a:gd name="T37" fmla="*/ 1071 h 1119"/>
                <a:gd name="T38" fmla="*/ 0 w 376"/>
                <a:gd name="T39" fmla="*/ 1119 h 1119"/>
                <a:gd name="T40" fmla="*/ 0 w 376"/>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1119">
                  <a:moveTo>
                    <a:pt x="0" y="0"/>
                  </a:moveTo>
                  <a:lnTo>
                    <a:pt x="259" y="37"/>
                  </a:lnTo>
                  <a:lnTo>
                    <a:pt x="283" y="42"/>
                  </a:lnTo>
                  <a:lnTo>
                    <a:pt x="305" y="50"/>
                  </a:lnTo>
                  <a:lnTo>
                    <a:pt x="325" y="60"/>
                  </a:lnTo>
                  <a:lnTo>
                    <a:pt x="343" y="72"/>
                  </a:lnTo>
                  <a:lnTo>
                    <a:pt x="357" y="86"/>
                  </a:lnTo>
                  <a:lnTo>
                    <a:pt x="368" y="101"/>
                  </a:lnTo>
                  <a:lnTo>
                    <a:pt x="374" y="119"/>
                  </a:lnTo>
                  <a:lnTo>
                    <a:pt x="376" y="140"/>
                  </a:lnTo>
                  <a:lnTo>
                    <a:pt x="376" y="968"/>
                  </a:lnTo>
                  <a:lnTo>
                    <a:pt x="374" y="988"/>
                  </a:lnTo>
                  <a:lnTo>
                    <a:pt x="368" y="1007"/>
                  </a:lnTo>
                  <a:lnTo>
                    <a:pt x="358" y="1022"/>
                  </a:lnTo>
                  <a:lnTo>
                    <a:pt x="344" y="1036"/>
                  </a:lnTo>
                  <a:lnTo>
                    <a:pt x="327" y="1048"/>
                  </a:lnTo>
                  <a:lnTo>
                    <a:pt x="306"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9380775" y="2482548"/>
              <a:ext cx="362307" cy="344889"/>
              <a:chOff x="8289913" y="3162328"/>
              <a:chExt cx="362307" cy="344889"/>
            </a:xfrm>
            <a:grpFill/>
          </p:grpSpPr>
          <p:sp>
            <p:nvSpPr>
              <p:cNvPr id="177" name="Freeform 162"/>
              <p:cNvSpPr>
                <a:spLocks noEditPoints="1"/>
              </p:cNvSpPr>
              <p:nvPr/>
            </p:nvSpPr>
            <p:spPr bwMode="auto">
              <a:xfrm>
                <a:off x="8289913" y="3218068"/>
                <a:ext cx="362307" cy="289149"/>
              </a:xfrm>
              <a:custGeom>
                <a:avLst/>
                <a:gdLst>
                  <a:gd name="T0" fmla="*/ 174 w 208"/>
                  <a:gd name="T1" fmla="*/ 62 h 166"/>
                  <a:gd name="T2" fmla="*/ 175 w 208"/>
                  <a:gd name="T3" fmla="*/ 43 h 166"/>
                  <a:gd name="T4" fmla="*/ 122 w 208"/>
                  <a:gd name="T5" fmla="*/ 50 h 166"/>
                  <a:gd name="T6" fmla="*/ 116 w 208"/>
                  <a:gd name="T7" fmla="*/ 53 h 166"/>
                  <a:gd name="T8" fmla="*/ 80 w 208"/>
                  <a:gd name="T9" fmla="*/ 53 h 166"/>
                  <a:gd name="T10" fmla="*/ 75 w 208"/>
                  <a:gd name="T11" fmla="*/ 51 h 166"/>
                  <a:gd name="T12" fmla="*/ 72 w 208"/>
                  <a:gd name="T13" fmla="*/ 51 h 166"/>
                  <a:gd name="T14" fmla="*/ 48 w 208"/>
                  <a:gd name="T15" fmla="*/ 51 h 166"/>
                  <a:gd name="T16" fmla="*/ 48 w 208"/>
                  <a:gd name="T17" fmla="*/ 54 h 166"/>
                  <a:gd name="T18" fmla="*/ 55 w 208"/>
                  <a:gd name="T19" fmla="*/ 58 h 166"/>
                  <a:gd name="T20" fmla="*/ 58 w 208"/>
                  <a:gd name="T21" fmla="*/ 60 h 166"/>
                  <a:gd name="T22" fmla="*/ 127 w 208"/>
                  <a:gd name="T23" fmla="*/ 62 h 166"/>
                  <a:gd name="T24" fmla="*/ 10 w 208"/>
                  <a:gd name="T25" fmla="*/ 6 h 166"/>
                  <a:gd name="T26" fmla="*/ 70 w 208"/>
                  <a:gd name="T27" fmla="*/ 41 h 166"/>
                  <a:gd name="T28" fmla="*/ 10 w 208"/>
                  <a:gd name="T29" fmla="*/ 6 h 166"/>
                  <a:gd name="T30" fmla="*/ 71 w 208"/>
                  <a:gd name="T31" fmla="*/ 0 h 166"/>
                  <a:gd name="T32" fmla="*/ 75 w 208"/>
                  <a:gd name="T33" fmla="*/ 2 h 166"/>
                  <a:gd name="T34" fmla="*/ 76 w 208"/>
                  <a:gd name="T35" fmla="*/ 39 h 166"/>
                  <a:gd name="T36" fmla="*/ 80 w 208"/>
                  <a:gd name="T37" fmla="*/ 38 h 166"/>
                  <a:gd name="T38" fmla="*/ 126 w 208"/>
                  <a:gd name="T39" fmla="*/ 14 h 166"/>
                  <a:gd name="T40" fmla="*/ 131 w 208"/>
                  <a:gd name="T41" fmla="*/ 9 h 166"/>
                  <a:gd name="T42" fmla="*/ 166 w 208"/>
                  <a:gd name="T43" fmla="*/ 8 h 166"/>
                  <a:gd name="T44" fmla="*/ 169 w 208"/>
                  <a:gd name="T45" fmla="*/ 9 h 166"/>
                  <a:gd name="T46" fmla="*/ 172 w 208"/>
                  <a:gd name="T47" fmla="*/ 10 h 166"/>
                  <a:gd name="T48" fmla="*/ 175 w 208"/>
                  <a:gd name="T49" fmla="*/ 14 h 166"/>
                  <a:gd name="T50" fmla="*/ 207 w 208"/>
                  <a:gd name="T51" fmla="*/ 67 h 166"/>
                  <a:gd name="T52" fmla="*/ 208 w 208"/>
                  <a:gd name="T53" fmla="*/ 74 h 166"/>
                  <a:gd name="T54" fmla="*/ 206 w 208"/>
                  <a:gd name="T55" fmla="*/ 80 h 166"/>
                  <a:gd name="T56" fmla="*/ 201 w 208"/>
                  <a:gd name="T57" fmla="*/ 85 h 166"/>
                  <a:gd name="T58" fmla="*/ 194 w 208"/>
                  <a:gd name="T59" fmla="*/ 86 h 166"/>
                  <a:gd name="T60" fmla="*/ 193 w 208"/>
                  <a:gd name="T61" fmla="*/ 163 h 166"/>
                  <a:gd name="T62" fmla="*/ 189 w 208"/>
                  <a:gd name="T63" fmla="*/ 166 h 166"/>
                  <a:gd name="T64" fmla="*/ 185 w 208"/>
                  <a:gd name="T65" fmla="*/ 163 h 166"/>
                  <a:gd name="T66" fmla="*/ 184 w 208"/>
                  <a:gd name="T67" fmla="*/ 86 h 166"/>
                  <a:gd name="T68" fmla="*/ 171 w 208"/>
                  <a:gd name="T69" fmla="*/ 157 h 166"/>
                  <a:gd name="T70" fmla="*/ 168 w 208"/>
                  <a:gd name="T71" fmla="*/ 163 h 166"/>
                  <a:gd name="T72" fmla="*/ 162 w 208"/>
                  <a:gd name="T73" fmla="*/ 166 h 166"/>
                  <a:gd name="T74" fmla="*/ 155 w 208"/>
                  <a:gd name="T75" fmla="*/ 163 h 166"/>
                  <a:gd name="T76" fmla="*/ 153 w 208"/>
                  <a:gd name="T77" fmla="*/ 157 h 166"/>
                  <a:gd name="T78" fmla="*/ 147 w 208"/>
                  <a:gd name="T79" fmla="*/ 86 h 166"/>
                  <a:gd name="T80" fmla="*/ 147 w 208"/>
                  <a:gd name="T81" fmla="*/ 161 h 166"/>
                  <a:gd name="T82" fmla="*/ 141 w 208"/>
                  <a:gd name="T83" fmla="*/ 165 h 166"/>
                  <a:gd name="T84" fmla="*/ 135 w 208"/>
                  <a:gd name="T85" fmla="*/ 165 h 166"/>
                  <a:gd name="T86" fmla="*/ 130 w 208"/>
                  <a:gd name="T87" fmla="*/ 161 h 166"/>
                  <a:gd name="T88" fmla="*/ 129 w 208"/>
                  <a:gd name="T89" fmla="*/ 86 h 166"/>
                  <a:gd name="T90" fmla="*/ 29 w 208"/>
                  <a:gd name="T91" fmla="*/ 161 h 166"/>
                  <a:gd name="T92" fmla="*/ 26 w 208"/>
                  <a:gd name="T93" fmla="*/ 165 h 166"/>
                  <a:gd name="T94" fmla="*/ 21 w 208"/>
                  <a:gd name="T95" fmla="*/ 165 h 166"/>
                  <a:gd name="T96" fmla="*/ 19 w 208"/>
                  <a:gd name="T97" fmla="*/ 161 h 166"/>
                  <a:gd name="T98" fmla="*/ 11 w 208"/>
                  <a:gd name="T99" fmla="*/ 86 h 166"/>
                  <a:gd name="T100" fmla="*/ 4 w 208"/>
                  <a:gd name="T101" fmla="*/ 83 h 166"/>
                  <a:gd name="T102" fmla="*/ 0 w 208"/>
                  <a:gd name="T103" fmla="*/ 77 h 166"/>
                  <a:gd name="T104" fmla="*/ 0 w 208"/>
                  <a:gd name="T105" fmla="*/ 69 h 166"/>
                  <a:gd name="T106" fmla="*/ 4 w 208"/>
                  <a:gd name="T107" fmla="*/ 64 h 166"/>
                  <a:gd name="T108" fmla="*/ 11 w 208"/>
                  <a:gd name="T109" fmla="*/ 62 h 166"/>
                  <a:gd name="T110" fmla="*/ 22 w 208"/>
                  <a:gd name="T111" fmla="*/ 60 h 166"/>
                  <a:gd name="T112" fmla="*/ 23 w 208"/>
                  <a:gd name="T113" fmla="*/ 58 h 166"/>
                  <a:gd name="T114" fmla="*/ 30 w 208"/>
                  <a:gd name="T115" fmla="*/ 54 h 166"/>
                  <a:gd name="T116" fmla="*/ 32 w 208"/>
                  <a:gd name="T117" fmla="*/ 54 h 166"/>
                  <a:gd name="T118" fmla="*/ 9 w 208"/>
                  <a:gd name="T119" fmla="*/ 51 h 166"/>
                  <a:gd name="T120" fmla="*/ 4 w 208"/>
                  <a:gd name="T121" fmla="*/ 48 h 166"/>
                  <a:gd name="T122" fmla="*/ 3 w 208"/>
                  <a:gd name="T123" fmla="*/ 5 h 166"/>
                  <a:gd name="T124" fmla="*/ 7 w 208"/>
                  <a:gd name="T1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66">
                    <a:moveTo>
                      <a:pt x="175" y="43"/>
                    </a:moveTo>
                    <a:lnTo>
                      <a:pt x="174" y="62"/>
                    </a:lnTo>
                    <a:lnTo>
                      <a:pt x="186" y="62"/>
                    </a:lnTo>
                    <a:lnTo>
                      <a:pt x="175" y="43"/>
                    </a:lnTo>
                    <a:close/>
                    <a:moveTo>
                      <a:pt x="126" y="42"/>
                    </a:moveTo>
                    <a:lnTo>
                      <a:pt x="122" y="50"/>
                    </a:lnTo>
                    <a:lnTo>
                      <a:pt x="119" y="52"/>
                    </a:lnTo>
                    <a:lnTo>
                      <a:pt x="116" y="53"/>
                    </a:lnTo>
                    <a:lnTo>
                      <a:pt x="115" y="53"/>
                    </a:lnTo>
                    <a:lnTo>
                      <a:pt x="80" y="53"/>
                    </a:lnTo>
                    <a:lnTo>
                      <a:pt x="77" y="53"/>
                    </a:lnTo>
                    <a:lnTo>
                      <a:pt x="75" y="51"/>
                    </a:lnTo>
                    <a:lnTo>
                      <a:pt x="74" y="50"/>
                    </a:lnTo>
                    <a:lnTo>
                      <a:pt x="72" y="51"/>
                    </a:lnTo>
                    <a:lnTo>
                      <a:pt x="71" y="51"/>
                    </a:lnTo>
                    <a:lnTo>
                      <a:pt x="48" y="51"/>
                    </a:lnTo>
                    <a:lnTo>
                      <a:pt x="48" y="54"/>
                    </a:lnTo>
                    <a:lnTo>
                      <a:pt x="48" y="54"/>
                    </a:lnTo>
                    <a:lnTo>
                      <a:pt x="48" y="54"/>
                    </a:lnTo>
                    <a:lnTo>
                      <a:pt x="55" y="58"/>
                    </a:lnTo>
                    <a:lnTo>
                      <a:pt x="57" y="59"/>
                    </a:lnTo>
                    <a:lnTo>
                      <a:pt x="58" y="60"/>
                    </a:lnTo>
                    <a:lnTo>
                      <a:pt x="57" y="62"/>
                    </a:lnTo>
                    <a:lnTo>
                      <a:pt x="127" y="62"/>
                    </a:lnTo>
                    <a:lnTo>
                      <a:pt x="126" y="42"/>
                    </a:lnTo>
                    <a:close/>
                    <a:moveTo>
                      <a:pt x="10" y="6"/>
                    </a:moveTo>
                    <a:lnTo>
                      <a:pt x="10" y="41"/>
                    </a:lnTo>
                    <a:lnTo>
                      <a:pt x="70" y="41"/>
                    </a:lnTo>
                    <a:lnTo>
                      <a:pt x="70" y="6"/>
                    </a:lnTo>
                    <a:lnTo>
                      <a:pt x="10" y="6"/>
                    </a:lnTo>
                    <a:close/>
                    <a:moveTo>
                      <a:pt x="9" y="0"/>
                    </a:moveTo>
                    <a:lnTo>
                      <a:pt x="71" y="0"/>
                    </a:lnTo>
                    <a:lnTo>
                      <a:pt x="73" y="0"/>
                    </a:lnTo>
                    <a:lnTo>
                      <a:pt x="75" y="2"/>
                    </a:lnTo>
                    <a:lnTo>
                      <a:pt x="76" y="5"/>
                    </a:lnTo>
                    <a:lnTo>
                      <a:pt x="76" y="39"/>
                    </a:lnTo>
                    <a:lnTo>
                      <a:pt x="78" y="38"/>
                    </a:lnTo>
                    <a:lnTo>
                      <a:pt x="80" y="38"/>
                    </a:lnTo>
                    <a:lnTo>
                      <a:pt x="111" y="38"/>
                    </a:lnTo>
                    <a:lnTo>
                      <a:pt x="126" y="14"/>
                    </a:lnTo>
                    <a:lnTo>
                      <a:pt x="128" y="11"/>
                    </a:lnTo>
                    <a:lnTo>
                      <a:pt x="131" y="9"/>
                    </a:lnTo>
                    <a:lnTo>
                      <a:pt x="135" y="8"/>
                    </a:lnTo>
                    <a:lnTo>
                      <a:pt x="166" y="8"/>
                    </a:lnTo>
                    <a:lnTo>
                      <a:pt x="168" y="9"/>
                    </a:lnTo>
                    <a:lnTo>
                      <a:pt x="169" y="9"/>
                    </a:lnTo>
                    <a:lnTo>
                      <a:pt x="169" y="9"/>
                    </a:lnTo>
                    <a:lnTo>
                      <a:pt x="172" y="10"/>
                    </a:lnTo>
                    <a:lnTo>
                      <a:pt x="173" y="11"/>
                    </a:lnTo>
                    <a:lnTo>
                      <a:pt x="175" y="14"/>
                    </a:lnTo>
                    <a:lnTo>
                      <a:pt x="205" y="65"/>
                    </a:lnTo>
                    <a:lnTo>
                      <a:pt x="207" y="67"/>
                    </a:lnTo>
                    <a:lnTo>
                      <a:pt x="208" y="71"/>
                    </a:lnTo>
                    <a:lnTo>
                      <a:pt x="208" y="74"/>
                    </a:lnTo>
                    <a:lnTo>
                      <a:pt x="208" y="77"/>
                    </a:lnTo>
                    <a:lnTo>
                      <a:pt x="206" y="80"/>
                    </a:lnTo>
                    <a:lnTo>
                      <a:pt x="204" y="83"/>
                    </a:lnTo>
                    <a:lnTo>
                      <a:pt x="201" y="85"/>
                    </a:lnTo>
                    <a:lnTo>
                      <a:pt x="198" y="86"/>
                    </a:lnTo>
                    <a:lnTo>
                      <a:pt x="194" y="86"/>
                    </a:lnTo>
                    <a:lnTo>
                      <a:pt x="194" y="161"/>
                    </a:lnTo>
                    <a:lnTo>
                      <a:pt x="193" y="163"/>
                    </a:lnTo>
                    <a:lnTo>
                      <a:pt x="191" y="165"/>
                    </a:lnTo>
                    <a:lnTo>
                      <a:pt x="189" y="166"/>
                    </a:lnTo>
                    <a:lnTo>
                      <a:pt x="186" y="165"/>
                    </a:lnTo>
                    <a:lnTo>
                      <a:pt x="185" y="163"/>
                    </a:lnTo>
                    <a:lnTo>
                      <a:pt x="184" y="161"/>
                    </a:lnTo>
                    <a:lnTo>
                      <a:pt x="184" y="86"/>
                    </a:lnTo>
                    <a:lnTo>
                      <a:pt x="171" y="86"/>
                    </a:lnTo>
                    <a:lnTo>
                      <a:pt x="171" y="157"/>
                    </a:lnTo>
                    <a:lnTo>
                      <a:pt x="169" y="161"/>
                    </a:lnTo>
                    <a:lnTo>
                      <a:pt x="168" y="163"/>
                    </a:lnTo>
                    <a:lnTo>
                      <a:pt x="165" y="165"/>
                    </a:lnTo>
                    <a:lnTo>
                      <a:pt x="162" y="166"/>
                    </a:lnTo>
                    <a:lnTo>
                      <a:pt x="159" y="165"/>
                    </a:lnTo>
                    <a:lnTo>
                      <a:pt x="155" y="163"/>
                    </a:lnTo>
                    <a:lnTo>
                      <a:pt x="154" y="161"/>
                    </a:lnTo>
                    <a:lnTo>
                      <a:pt x="153" y="157"/>
                    </a:lnTo>
                    <a:lnTo>
                      <a:pt x="153" y="86"/>
                    </a:lnTo>
                    <a:lnTo>
                      <a:pt x="147" y="86"/>
                    </a:lnTo>
                    <a:lnTo>
                      <a:pt x="147" y="157"/>
                    </a:lnTo>
                    <a:lnTo>
                      <a:pt x="147" y="161"/>
                    </a:lnTo>
                    <a:lnTo>
                      <a:pt x="144" y="163"/>
                    </a:lnTo>
                    <a:lnTo>
                      <a:pt x="141" y="165"/>
                    </a:lnTo>
                    <a:lnTo>
                      <a:pt x="138" y="166"/>
                    </a:lnTo>
                    <a:lnTo>
                      <a:pt x="135" y="165"/>
                    </a:lnTo>
                    <a:lnTo>
                      <a:pt x="133" y="163"/>
                    </a:lnTo>
                    <a:lnTo>
                      <a:pt x="130" y="161"/>
                    </a:lnTo>
                    <a:lnTo>
                      <a:pt x="129" y="157"/>
                    </a:lnTo>
                    <a:lnTo>
                      <a:pt x="129" y="86"/>
                    </a:lnTo>
                    <a:lnTo>
                      <a:pt x="29" y="86"/>
                    </a:lnTo>
                    <a:lnTo>
                      <a:pt x="29" y="161"/>
                    </a:lnTo>
                    <a:lnTo>
                      <a:pt x="28" y="163"/>
                    </a:lnTo>
                    <a:lnTo>
                      <a:pt x="26" y="165"/>
                    </a:lnTo>
                    <a:lnTo>
                      <a:pt x="24" y="166"/>
                    </a:lnTo>
                    <a:lnTo>
                      <a:pt x="21" y="165"/>
                    </a:lnTo>
                    <a:lnTo>
                      <a:pt x="20" y="163"/>
                    </a:lnTo>
                    <a:lnTo>
                      <a:pt x="19" y="161"/>
                    </a:lnTo>
                    <a:lnTo>
                      <a:pt x="19" y="86"/>
                    </a:lnTo>
                    <a:lnTo>
                      <a:pt x="11" y="86"/>
                    </a:lnTo>
                    <a:lnTo>
                      <a:pt x="8" y="85"/>
                    </a:lnTo>
                    <a:lnTo>
                      <a:pt x="4" y="83"/>
                    </a:lnTo>
                    <a:lnTo>
                      <a:pt x="2" y="80"/>
                    </a:lnTo>
                    <a:lnTo>
                      <a:pt x="0" y="77"/>
                    </a:lnTo>
                    <a:lnTo>
                      <a:pt x="0" y="74"/>
                    </a:lnTo>
                    <a:lnTo>
                      <a:pt x="0" y="69"/>
                    </a:lnTo>
                    <a:lnTo>
                      <a:pt x="2" y="66"/>
                    </a:lnTo>
                    <a:lnTo>
                      <a:pt x="4" y="64"/>
                    </a:lnTo>
                    <a:lnTo>
                      <a:pt x="8" y="62"/>
                    </a:lnTo>
                    <a:lnTo>
                      <a:pt x="11" y="62"/>
                    </a:lnTo>
                    <a:lnTo>
                      <a:pt x="22" y="62"/>
                    </a:lnTo>
                    <a:lnTo>
                      <a:pt x="22" y="60"/>
                    </a:lnTo>
                    <a:lnTo>
                      <a:pt x="22" y="59"/>
                    </a:lnTo>
                    <a:lnTo>
                      <a:pt x="23" y="58"/>
                    </a:lnTo>
                    <a:lnTo>
                      <a:pt x="23" y="58"/>
                    </a:lnTo>
                    <a:lnTo>
                      <a:pt x="30" y="54"/>
                    </a:lnTo>
                    <a:lnTo>
                      <a:pt x="30" y="54"/>
                    </a:lnTo>
                    <a:lnTo>
                      <a:pt x="32" y="54"/>
                    </a:lnTo>
                    <a:lnTo>
                      <a:pt x="32" y="51"/>
                    </a:lnTo>
                    <a:lnTo>
                      <a:pt x="9" y="51"/>
                    </a:lnTo>
                    <a:lnTo>
                      <a:pt x="7" y="50"/>
                    </a:lnTo>
                    <a:lnTo>
                      <a:pt x="4" y="48"/>
                    </a:lnTo>
                    <a:lnTo>
                      <a:pt x="3" y="46"/>
                    </a:lnTo>
                    <a:lnTo>
                      <a:pt x="3" y="5"/>
                    </a:lnTo>
                    <a:lnTo>
                      <a:pt x="4" y="2"/>
                    </a:lnTo>
                    <a:lnTo>
                      <a:pt x="7" y="0"/>
                    </a:lnTo>
                    <a:lnTo>
                      <a:pt x="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Freeform 163"/>
              <p:cNvSpPr>
                <a:spLocks/>
              </p:cNvSpPr>
              <p:nvPr/>
            </p:nvSpPr>
            <p:spPr bwMode="auto">
              <a:xfrm>
                <a:off x="8518096" y="3162328"/>
                <a:ext cx="66191" cy="64449"/>
              </a:xfrm>
              <a:custGeom>
                <a:avLst/>
                <a:gdLst>
                  <a:gd name="T0" fmla="*/ 19 w 38"/>
                  <a:gd name="T1" fmla="*/ 0 h 37"/>
                  <a:gd name="T2" fmla="*/ 29 w 38"/>
                  <a:gd name="T3" fmla="*/ 3 h 37"/>
                  <a:gd name="T4" fmla="*/ 35 w 38"/>
                  <a:gd name="T5" fmla="*/ 9 h 37"/>
                  <a:gd name="T6" fmla="*/ 38 w 38"/>
                  <a:gd name="T7" fmla="*/ 19 h 37"/>
                  <a:gd name="T8" fmla="*/ 35 w 38"/>
                  <a:gd name="T9" fmla="*/ 28 h 37"/>
                  <a:gd name="T10" fmla="*/ 29 w 38"/>
                  <a:gd name="T11" fmla="*/ 34 h 37"/>
                  <a:gd name="T12" fmla="*/ 19 w 38"/>
                  <a:gd name="T13" fmla="*/ 37 h 37"/>
                  <a:gd name="T14" fmla="*/ 10 w 38"/>
                  <a:gd name="T15" fmla="*/ 34 h 37"/>
                  <a:gd name="T16" fmla="*/ 4 w 38"/>
                  <a:gd name="T17" fmla="*/ 28 h 37"/>
                  <a:gd name="T18" fmla="*/ 0 w 38"/>
                  <a:gd name="T19" fmla="*/ 19 h 37"/>
                  <a:gd name="T20" fmla="*/ 4 w 38"/>
                  <a:gd name="T21" fmla="*/ 9 h 37"/>
                  <a:gd name="T22" fmla="*/ 10 w 38"/>
                  <a:gd name="T23" fmla="*/ 3 h 37"/>
                  <a:gd name="T24" fmla="*/ 19 w 3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7">
                    <a:moveTo>
                      <a:pt x="19" y="0"/>
                    </a:moveTo>
                    <a:lnTo>
                      <a:pt x="29" y="3"/>
                    </a:lnTo>
                    <a:lnTo>
                      <a:pt x="35" y="9"/>
                    </a:lnTo>
                    <a:lnTo>
                      <a:pt x="38" y="19"/>
                    </a:lnTo>
                    <a:lnTo>
                      <a:pt x="35" y="28"/>
                    </a:lnTo>
                    <a:lnTo>
                      <a:pt x="29" y="34"/>
                    </a:lnTo>
                    <a:lnTo>
                      <a:pt x="19" y="37"/>
                    </a:lnTo>
                    <a:lnTo>
                      <a:pt x="10" y="34"/>
                    </a:lnTo>
                    <a:lnTo>
                      <a:pt x="4" y="28"/>
                    </a:lnTo>
                    <a:lnTo>
                      <a:pt x="0" y="19"/>
                    </a:lnTo>
                    <a:lnTo>
                      <a:pt x="4" y="9"/>
                    </a:lnTo>
                    <a:lnTo>
                      <a:pt x="10"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 name="组合 5"/>
          <p:cNvGrpSpPr/>
          <p:nvPr/>
        </p:nvGrpSpPr>
        <p:grpSpPr>
          <a:xfrm>
            <a:off x="2061527" y="1935217"/>
            <a:ext cx="571765" cy="1692604"/>
            <a:chOff x="2267202" y="1680422"/>
            <a:chExt cx="658423" cy="1949140"/>
          </a:xfrm>
          <a:solidFill>
            <a:schemeClr val="accent1"/>
          </a:solidFill>
        </p:grpSpPr>
        <p:sp>
          <p:nvSpPr>
            <p:cNvPr id="180" name="Freeform 37"/>
            <p:cNvSpPr>
              <a:spLocks/>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2462290" y="2482548"/>
              <a:ext cx="165477" cy="344888"/>
              <a:chOff x="3505027" y="3162328"/>
              <a:chExt cx="165477" cy="344888"/>
            </a:xfrm>
            <a:grpFill/>
          </p:grpSpPr>
          <p:sp>
            <p:nvSpPr>
              <p:cNvPr id="186" name="Freeform 157"/>
              <p:cNvSpPr>
                <a:spLocks/>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7" name="Freeform 158"/>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 name="组合 6"/>
          <p:cNvGrpSpPr/>
          <p:nvPr/>
        </p:nvGrpSpPr>
        <p:grpSpPr>
          <a:xfrm>
            <a:off x="4074833" y="1935217"/>
            <a:ext cx="570252" cy="1692604"/>
            <a:chOff x="4585650" y="1680422"/>
            <a:chExt cx="656681" cy="1949140"/>
          </a:xfrm>
          <a:solidFill>
            <a:schemeClr val="accent2"/>
          </a:solidFill>
        </p:grpSpPr>
        <p:sp>
          <p:nvSpPr>
            <p:cNvPr id="189" name="Freeform 72"/>
            <p:cNvSpPr>
              <a:spLocks/>
            </p:cNvSpPr>
            <p:nvPr/>
          </p:nvSpPr>
          <p:spPr bwMode="auto">
            <a:xfrm>
              <a:off x="4585650" y="1680422"/>
              <a:ext cx="656681" cy="1949140"/>
            </a:xfrm>
            <a:custGeom>
              <a:avLst/>
              <a:gdLst>
                <a:gd name="T0" fmla="*/ 0 w 377"/>
                <a:gd name="T1" fmla="*/ 0 h 1119"/>
                <a:gd name="T2" fmla="*/ 259 w 377"/>
                <a:gd name="T3" fmla="*/ 37 h 1119"/>
                <a:gd name="T4" fmla="*/ 283 w 377"/>
                <a:gd name="T5" fmla="*/ 42 h 1119"/>
                <a:gd name="T6" fmla="*/ 306 w 377"/>
                <a:gd name="T7" fmla="*/ 50 h 1119"/>
                <a:gd name="T8" fmla="*/ 326 w 377"/>
                <a:gd name="T9" fmla="*/ 60 h 1119"/>
                <a:gd name="T10" fmla="*/ 344 w 377"/>
                <a:gd name="T11" fmla="*/ 72 h 1119"/>
                <a:gd name="T12" fmla="*/ 358 w 377"/>
                <a:gd name="T13" fmla="*/ 86 h 1119"/>
                <a:gd name="T14" fmla="*/ 369 w 377"/>
                <a:gd name="T15" fmla="*/ 101 h 1119"/>
                <a:gd name="T16" fmla="*/ 375 w 377"/>
                <a:gd name="T17" fmla="*/ 119 h 1119"/>
                <a:gd name="T18" fmla="*/ 377 w 377"/>
                <a:gd name="T19" fmla="*/ 140 h 1119"/>
                <a:gd name="T20" fmla="*/ 377 w 377"/>
                <a:gd name="T21" fmla="*/ 968 h 1119"/>
                <a:gd name="T22" fmla="*/ 375 w 377"/>
                <a:gd name="T23" fmla="*/ 988 h 1119"/>
                <a:gd name="T24" fmla="*/ 369 w 377"/>
                <a:gd name="T25" fmla="*/ 1007 h 1119"/>
                <a:gd name="T26" fmla="*/ 358 w 377"/>
                <a:gd name="T27" fmla="*/ 1022 h 1119"/>
                <a:gd name="T28" fmla="*/ 344 w 377"/>
                <a:gd name="T29" fmla="*/ 1036 h 1119"/>
                <a:gd name="T30" fmla="*/ 327 w 377"/>
                <a:gd name="T31" fmla="*/ 1048 h 1119"/>
                <a:gd name="T32" fmla="*/ 307 w 377"/>
                <a:gd name="T33" fmla="*/ 1058 h 1119"/>
                <a:gd name="T34" fmla="*/ 284 w 377"/>
                <a:gd name="T35" fmla="*/ 1066 h 1119"/>
                <a:gd name="T36" fmla="*/ 259 w 377"/>
                <a:gd name="T37" fmla="*/ 1071 h 1119"/>
                <a:gd name="T38" fmla="*/ 0 w 377"/>
                <a:gd name="T39" fmla="*/ 1119 h 1119"/>
                <a:gd name="T40" fmla="*/ 0 w 377"/>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1119">
                  <a:moveTo>
                    <a:pt x="0" y="0"/>
                  </a:moveTo>
                  <a:lnTo>
                    <a:pt x="259" y="37"/>
                  </a:lnTo>
                  <a:lnTo>
                    <a:pt x="283" y="42"/>
                  </a:lnTo>
                  <a:lnTo>
                    <a:pt x="306" y="50"/>
                  </a:lnTo>
                  <a:lnTo>
                    <a:pt x="326" y="60"/>
                  </a:lnTo>
                  <a:lnTo>
                    <a:pt x="344" y="72"/>
                  </a:lnTo>
                  <a:lnTo>
                    <a:pt x="358" y="86"/>
                  </a:lnTo>
                  <a:lnTo>
                    <a:pt x="369" y="101"/>
                  </a:lnTo>
                  <a:lnTo>
                    <a:pt x="375" y="119"/>
                  </a:lnTo>
                  <a:lnTo>
                    <a:pt x="377" y="140"/>
                  </a:lnTo>
                  <a:lnTo>
                    <a:pt x="377" y="968"/>
                  </a:lnTo>
                  <a:lnTo>
                    <a:pt x="375"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4745901" y="2482548"/>
              <a:ext cx="224700" cy="344888"/>
              <a:chOff x="5098828" y="3162328"/>
              <a:chExt cx="224700" cy="344888"/>
            </a:xfrm>
            <a:grpFill/>
          </p:grpSpPr>
          <p:sp>
            <p:nvSpPr>
              <p:cNvPr id="196" name="Freeform 164"/>
              <p:cNvSpPr>
                <a:spLocks/>
              </p:cNvSpPr>
              <p:nvPr/>
            </p:nvSpPr>
            <p:spPr bwMode="auto">
              <a:xfrm>
                <a:off x="5152825" y="3162328"/>
                <a:ext cx="62707" cy="62707"/>
              </a:xfrm>
              <a:custGeom>
                <a:avLst/>
                <a:gdLst>
                  <a:gd name="T0" fmla="*/ 18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8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lnTo>
                      <a:pt x="27" y="3"/>
                    </a:lnTo>
                    <a:lnTo>
                      <a:pt x="34" y="9"/>
                    </a:lnTo>
                    <a:lnTo>
                      <a:pt x="36" y="18"/>
                    </a:lnTo>
                    <a:lnTo>
                      <a:pt x="34" y="28"/>
                    </a:lnTo>
                    <a:lnTo>
                      <a:pt x="27" y="34"/>
                    </a:lnTo>
                    <a:lnTo>
                      <a:pt x="18" y="36"/>
                    </a:lnTo>
                    <a:lnTo>
                      <a:pt x="9" y="34"/>
                    </a:lnTo>
                    <a:lnTo>
                      <a:pt x="2" y="28"/>
                    </a:lnTo>
                    <a:lnTo>
                      <a:pt x="0" y="18"/>
                    </a:lnTo>
                    <a:lnTo>
                      <a:pt x="2" y="9"/>
                    </a:lnTo>
                    <a:lnTo>
                      <a:pt x="9" y="3"/>
                    </a:lnTo>
                    <a:lnTo>
                      <a:pt x="18"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Freeform 165"/>
              <p:cNvSpPr>
                <a:spLocks noEditPoints="1"/>
              </p:cNvSpPr>
              <p:nvPr/>
            </p:nvSpPr>
            <p:spPr bwMode="auto">
              <a:xfrm>
                <a:off x="5257337" y="3211100"/>
                <a:ext cx="59223" cy="41805"/>
              </a:xfrm>
              <a:custGeom>
                <a:avLst/>
                <a:gdLst>
                  <a:gd name="T0" fmla="*/ 4 w 34"/>
                  <a:gd name="T1" fmla="*/ 3 h 24"/>
                  <a:gd name="T2" fmla="*/ 4 w 34"/>
                  <a:gd name="T3" fmla="*/ 19 h 24"/>
                  <a:gd name="T4" fmla="*/ 28 w 34"/>
                  <a:gd name="T5" fmla="*/ 19 h 24"/>
                  <a:gd name="T6" fmla="*/ 28 w 34"/>
                  <a:gd name="T7" fmla="*/ 3 h 24"/>
                  <a:gd name="T8" fmla="*/ 4 w 34"/>
                  <a:gd name="T9" fmla="*/ 3 h 24"/>
                  <a:gd name="T10" fmla="*/ 2 w 34"/>
                  <a:gd name="T11" fmla="*/ 0 h 24"/>
                  <a:gd name="T12" fmla="*/ 30 w 34"/>
                  <a:gd name="T13" fmla="*/ 0 h 24"/>
                  <a:gd name="T14" fmla="*/ 33 w 34"/>
                  <a:gd name="T15" fmla="*/ 0 h 24"/>
                  <a:gd name="T16" fmla="*/ 34 w 34"/>
                  <a:gd name="T17" fmla="*/ 2 h 24"/>
                  <a:gd name="T18" fmla="*/ 34 w 34"/>
                  <a:gd name="T19" fmla="*/ 20 h 24"/>
                  <a:gd name="T20" fmla="*/ 33 w 34"/>
                  <a:gd name="T21" fmla="*/ 22 h 24"/>
                  <a:gd name="T22" fmla="*/ 30 w 34"/>
                  <a:gd name="T23" fmla="*/ 24 h 24"/>
                  <a:gd name="T24" fmla="*/ 2 w 34"/>
                  <a:gd name="T25" fmla="*/ 24 h 24"/>
                  <a:gd name="T26" fmla="*/ 0 w 34"/>
                  <a:gd name="T27" fmla="*/ 22 h 24"/>
                  <a:gd name="T28" fmla="*/ 0 w 34"/>
                  <a:gd name="T29" fmla="*/ 20 h 24"/>
                  <a:gd name="T30" fmla="*/ 0 w 34"/>
                  <a:gd name="T31" fmla="*/ 2 h 24"/>
                  <a:gd name="T32" fmla="*/ 0 w 34"/>
                  <a:gd name="T33" fmla="*/ 0 h 24"/>
                  <a:gd name="T34" fmla="*/ 2 w 3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4">
                    <a:moveTo>
                      <a:pt x="4" y="3"/>
                    </a:moveTo>
                    <a:lnTo>
                      <a:pt x="4" y="19"/>
                    </a:lnTo>
                    <a:lnTo>
                      <a:pt x="28" y="19"/>
                    </a:lnTo>
                    <a:lnTo>
                      <a:pt x="28" y="3"/>
                    </a:lnTo>
                    <a:lnTo>
                      <a:pt x="4" y="3"/>
                    </a:lnTo>
                    <a:close/>
                    <a:moveTo>
                      <a:pt x="2" y="0"/>
                    </a:moveTo>
                    <a:lnTo>
                      <a:pt x="30" y="0"/>
                    </a:lnTo>
                    <a:lnTo>
                      <a:pt x="33" y="0"/>
                    </a:lnTo>
                    <a:lnTo>
                      <a:pt x="34" y="2"/>
                    </a:lnTo>
                    <a:lnTo>
                      <a:pt x="34" y="20"/>
                    </a:lnTo>
                    <a:lnTo>
                      <a:pt x="33" y="22"/>
                    </a:lnTo>
                    <a:lnTo>
                      <a:pt x="30" y="24"/>
                    </a:lnTo>
                    <a:lnTo>
                      <a:pt x="2" y="24"/>
                    </a:lnTo>
                    <a:lnTo>
                      <a:pt x="0" y="22"/>
                    </a:lnTo>
                    <a:lnTo>
                      <a:pt x="0" y="20"/>
                    </a:lnTo>
                    <a:lnTo>
                      <a:pt x="0" y="2"/>
                    </a:lnTo>
                    <a:lnTo>
                      <a:pt x="0" y="0"/>
                    </a:lnTo>
                    <a:lnTo>
                      <a:pt x="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Freeform 166"/>
              <p:cNvSpPr>
                <a:spLocks/>
              </p:cNvSpPr>
              <p:nvPr/>
            </p:nvSpPr>
            <p:spPr bwMode="auto">
              <a:xfrm>
                <a:off x="5098828" y="3228519"/>
                <a:ext cx="224700" cy="278697"/>
              </a:xfrm>
              <a:custGeom>
                <a:avLst/>
                <a:gdLst>
                  <a:gd name="T0" fmla="*/ 64 w 129"/>
                  <a:gd name="T1" fmla="*/ 0 h 160"/>
                  <a:gd name="T2" fmla="*/ 70 w 129"/>
                  <a:gd name="T3" fmla="*/ 4 h 160"/>
                  <a:gd name="T4" fmla="*/ 73 w 129"/>
                  <a:gd name="T5" fmla="*/ 5 h 160"/>
                  <a:gd name="T6" fmla="*/ 98 w 129"/>
                  <a:gd name="T7" fmla="*/ 20 h 160"/>
                  <a:gd name="T8" fmla="*/ 87 w 129"/>
                  <a:gd name="T9" fmla="*/ 20 h 160"/>
                  <a:gd name="T10" fmla="*/ 86 w 129"/>
                  <a:gd name="T11" fmla="*/ 18 h 160"/>
                  <a:gd name="T12" fmla="*/ 87 w 129"/>
                  <a:gd name="T13" fmla="*/ 17 h 160"/>
                  <a:gd name="T14" fmla="*/ 92 w 129"/>
                  <a:gd name="T15" fmla="*/ 14 h 160"/>
                  <a:gd name="T16" fmla="*/ 124 w 129"/>
                  <a:gd name="T17" fmla="*/ 15 h 160"/>
                  <a:gd name="T18" fmla="*/ 129 w 129"/>
                  <a:gd name="T19" fmla="*/ 18 h 160"/>
                  <a:gd name="T20" fmla="*/ 128 w 129"/>
                  <a:gd name="T21" fmla="*/ 20 h 160"/>
                  <a:gd name="T22" fmla="*/ 114 w 129"/>
                  <a:gd name="T23" fmla="*/ 20 h 160"/>
                  <a:gd name="T24" fmla="*/ 114 w 129"/>
                  <a:gd name="T25" fmla="*/ 25 h 160"/>
                  <a:gd name="T26" fmla="*/ 93 w 129"/>
                  <a:gd name="T27" fmla="*/ 46 h 160"/>
                  <a:gd name="T28" fmla="*/ 92 w 129"/>
                  <a:gd name="T29" fmla="*/ 46 h 160"/>
                  <a:gd name="T30" fmla="*/ 89 w 129"/>
                  <a:gd name="T31" fmla="*/ 47 h 160"/>
                  <a:gd name="T32" fmla="*/ 83 w 129"/>
                  <a:gd name="T33" fmla="*/ 46 h 160"/>
                  <a:gd name="T34" fmla="*/ 73 w 129"/>
                  <a:gd name="T35" fmla="*/ 32 h 160"/>
                  <a:gd name="T36" fmla="*/ 71 w 129"/>
                  <a:gd name="T37" fmla="*/ 71 h 160"/>
                  <a:gd name="T38" fmla="*/ 69 w 129"/>
                  <a:gd name="T39" fmla="*/ 151 h 160"/>
                  <a:gd name="T40" fmla="*/ 67 w 129"/>
                  <a:gd name="T41" fmla="*/ 157 h 160"/>
                  <a:gd name="T42" fmla="*/ 61 w 129"/>
                  <a:gd name="T43" fmla="*/ 160 h 160"/>
                  <a:gd name="T44" fmla="*/ 55 w 129"/>
                  <a:gd name="T45" fmla="*/ 157 h 160"/>
                  <a:gd name="T46" fmla="*/ 52 w 129"/>
                  <a:gd name="T47" fmla="*/ 151 h 160"/>
                  <a:gd name="T48" fmla="*/ 45 w 129"/>
                  <a:gd name="T49" fmla="*/ 78 h 160"/>
                  <a:gd name="T50" fmla="*/ 45 w 129"/>
                  <a:gd name="T51" fmla="*/ 155 h 160"/>
                  <a:gd name="T52" fmla="*/ 41 w 129"/>
                  <a:gd name="T53" fmla="*/ 159 h 160"/>
                  <a:gd name="T54" fmla="*/ 33 w 129"/>
                  <a:gd name="T55" fmla="*/ 159 h 160"/>
                  <a:gd name="T56" fmla="*/ 29 w 129"/>
                  <a:gd name="T57" fmla="*/ 155 h 160"/>
                  <a:gd name="T58" fmla="*/ 28 w 129"/>
                  <a:gd name="T59" fmla="*/ 73 h 160"/>
                  <a:gd name="T60" fmla="*/ 27 w 129"/>
                  <a:gd name="T61" fmla="*/ 68 h 160"/>
                  <a:gd name="T62" fmla="*/ 15 w 129"/>
                  <a:gd name="T63" fmla="*/ 78 h 160"/>
                  <a:gd name="T64" fmla="*/ 11 w 129"/>
                  <a:gd name="T65" fmla="*/ 82 h 160"/>
                  <a:gd name="T66" fmla="*/ 5 w 129"/>
                  <a:gd name="T67" fmla="*/ 82 h 160"/>
                  <a:gd name="T68" fmla="*/ 1 w 129"/>
                  <a:gd name="T69" fmla="*/ 78 h 160"/>
                  <a:gd name="T70" fmla="*/ 1 w 129"/>
                  <a:gd name="T71" fmla="*/ 72 h 160"/>
                  <a:gd name="T72" fmla="*/ 26 w 129"/>
                  <a:gd name="T73" fmla="*/ 7 h 160"/>
                  <a:gd name="T74" fmla="*/ 28 w 129"/>
                  <a:gd name="T75" fmla="*/ 3 h 160"/>
                  <a:gd name="T76" fmla="*/ 31 w 129"/>
                  <a:gd name="T77"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60">
                    <a:moveTo>
                      <a:pt x="35" y="0"/>
                    </a:moveTo>
                    <a:lnTo>
                      <a:pt x="64" y="0"/>
                    </a:lnTo>
                    <a:lnTo>
                      <a:pt x="67" y="2"/>
                    </a:lnTo>
                    <a:lnTo>
                      <a:pt x="70" y="4"/>
                    </a:lnTo>
                    <a:lnTo>
                      <a:pt x="70" y="4"/>
                    </a:lnTo>
                    <a:lnTo>
                      <a:pt x="73" y="5"/>
                    </a:lnTo>
                    <a:lnTo>
                      <a:pt x="89" y="29"/>
                    </a:lnTo>
                    <a:lnTo>
                      <a:pt x="98" y="20"/>
                    </a:lnTo>
                    <a:lnTo>
                      <a:pt x="88" y="20"/>
                    </a:lnTo>
                    <a:lnTo>
                      <a:pt x="87" y="20"/>
                    </a:lnTo>
                    <a:lnTo>
                      <a:pt x="86" y="18"/>
                    </a:lnTo>
                    <a:lnTo>
                      <a:pt x="86" y="18"/>
                    </a:lnTo>
                    <a:lnTo>
                      <a:pt x="87" y="17"/>
                    </a:lnTo>
                    <a:lnTo>
                      <a:pt x="87" y="17"/>
                    </a:lnTo>
                    <a:lnTo>
                      <a:pt x="91" y="15"/>
                    </a:lnTo>
                    <a:lnTo>
                      <a:pt x="92" y="14"/>
                    </a:lnTo>
                    <a:lnTo>
                      <a:pt x="122" y="14"/>
                    </a:lnTo>
                    <a:lnTo>
                      <a:pt x="124" y="15"/>
                    </a:lnTo>
                    <a:lnTo>
                      <a:pt x="128" y="17"/>
                    </a:lnTo>
                    <a:lnTo>
                      <a:pt x="129" y="18"/>
                    </a:lnTo>
                    <a:lnTo>
                      <a:pt x="129" y="18"/>
                    </a:lnTo>
                    <a:lnTo>
                      <a:pt x="128" y="20"/>
                    </a:lnTo>
                    <a:lnTo>
                      <a:pt x="127" y="20"/>
                    </a:lnTo>
                    <a:lnTo>
                      <a:pt x="114" y="20"/>
                    </a:lnTo>
                    <a:lnTo>
                      <a:pt x="114" y="23"/>
                    </a:lnTo>
                    <a:lnTo>
                      <a:pt x="114" y="25"/>
                    </a:lnTo>
                    <a:lnTo>
                      <a:pt x="112" y="27"/>
                    </a:lnTo>
                    <a:lnTo>
                      <a:pt x="93" y="46"/>
                    </a:lnTo>
                    <a:lnTo>
                      <a:pt x="92" y="46"/>
                    </a:lnTo>
                    <a:lnTo>
                      <a:pt x="92" y="46"/>
                    </a:lnTo>
                    <a:lnTo>
                      <a:pt x="91" y="47"/>
                    </a:lnTo>
                    <a:lnTo>
                      <a:pt x="89" y="47"/>
                    </a:lnTo>
                    <a:lnTo>
                      <a:pt x="86" y="47"/>
                    </a:lnTo>
                    <a:lnTo>
                      <a:pt x="83" y="46"/>
                    </a:lnTo>
                    <a:lnTo>
                      <a:pt x="81" y="45"/>
                    </a:lnTo>
                    <a:lnTo>
                      <a:pt x="73" y="32"/>
                    </a:lnTo>
                    <a:lnTo>
                      <a:pt x="71" y="68"/>
                    </a:lnTo>
                    <a:lnTo>
                      <a:pt x="71" y="71"/>
                    </a:lnTo>
                    <a:lnTo>
                      <a:pt x="69" y="73"/>
                    </a:lnTo>
                    <a:lnTo>
                      <a:pt x="69" y="151"/>
                    </a:lnTo>
                    <a:lnTo>
                      <a:pt x="69" y="155"/>
                    </a:lnTo>
                    <a:lnTo>
                      <a:pt x="67" y="157"/>
                    </a:lnTo>
                    <a:lnTo>
                      <a:pt x="65" y="159"/>
                    </a:lnTo>
                    <a:lnTo>
                      <a:pt x="61" y="160"/>
                    </a:lnTo>
                    <a:lnTo>
                      <a:pt x="57" y="159"/>
                    </a:lnTo>
                    <a:lnTo>
                      <a:pt x="55" y="157"/>
                    </a:lnTo>
                    <a:lnTo>
                      <a:pt x="53" y="155"/>
                    </a:lnTo>
                    <a:lnTo>
                      <a:pt x="52" y="151"/>
                    </a:lnTo>
                    <a:lnTo>
                      <a:pt x="52" y="78"/>
                    </a:lnTo>
                    <a:lnTo>
                      <a:pt x="45" y="78"/>
                    </a:lnTo>
                    <a:lnTo>
                      <a:pt x="45" y="151"/>
                    </a:lnTo>
                    <a:lnTo>
                      <a:pt x="45" y="155"/>
                    </a:lnTo>
                    <a:lnTo>
                      <a:pt x="43" y="157"/>
                    </a:lnTo>
                    <a:lnTo>
                      <a:pt x="41" y="159"/>
                    </a:lnTo>
                    <a:lnTo>
                      <a:pt x="37" y="160"/>
                    </a:lnTo>
                    <a:lnTo>
                      <a:pt x="33" y="159"/>
                    </a:lnTo>
                    <a:lnTo>
                      <a:pt x="31" y="157"/>
                    </a:lnTo>
                    <a:lnTo>
                      <a:pt x="29" y="155"/>
                    </a:lnTo>
                    <a:lnTo>
                      <a:pt x="28" y="151"/>
                    </a:lnTo>
                    <a:lnTo>
                      <a:pt x="28" y="73"/>
                    </a:lnTo>
                    <a:lnTo>
                      <a:pt x="27" y="71"/>
                    </a:lnTo>
                    <a:lnTo>
                      <a:pt x="27" y="68"/>
                    </a:lnTo>
                    <a:lnTo>
                      <a:pt x="26" y="47"/>
                    </a:lnTo>
                    <a:lnTo>
                      <a:pt x="15" y="78"/>
                    </a:lnTo>
                    <a:lnTo>
                      <a:pt x="13" y="80"/>
                    </a:lnTo>
                    <a:lnTo>
                      <a:pt x="11" y="82"/>
                    </a:lnTo>
                    <a:lnTo>
                      <a:pt x="7" y="82"/>
                    </a:lnTo>
                    <a:lnTo>
                      <a:pt x="5" y="82"/>
                    </a:lnTo>
                    <a:lnTo>
                      <a:pt x="2" y="80"/>
                    </a:lnTo>
                    <a:lnTo>
                      <a:pt x="1" y="78"/>
                    </a:lnTo>
                    <a:lnTo>
                      <a:pt x="0" y="74"/>
                    </a:lnTo>
                    <a:lnTo>
                      <a:pt x="1" y="72"/>
                    </a:lnTo>
                    <a:lnTo>
                      <a:pt x="25" y="8"/>
                    </a:lnTo>
                    <a:lnTo>
                      <a:pt x="26" y="7"/>
                    </a:lnTo>
                    <a:lnTo>
                      <a:pt x="26" y="5"/>
                    </a:lnTo>
                    <a:lnTo>
                      <a:pt x="28" y="3"/>
                    </a:lnTo>
                    <a:lnTo>
                      <a:pt x="29" y="2"/>
                    </a:lnTo>
                    <a:lnTo>
                      <a:pt x="31" y="2"/>
                    </a:lnTo>
                    <a:lnTo>
                      <a:pt x="35"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 name="组合 9"/>
          <p:cNvGrpSpPr/>
          <p:nvPr/>
        </p:nvGrpSpPr>
        <p:grpSpPr>
          <a:xfrm>
            <a:off x="2431235" y="4033200"/>
            <a:ext cx="6547582" cy="570252"/>
            <a:chOff x="2692946" y="4096380"/>
            <a:chExt cx="7539950" cy="656681"/>
          </a:xfrm>
          <a:solidFill>
            <a:schemeClr val="bg1"/>
          </a:solidFill>
        </p:grpSpPr>
        <p:grpSp>
          <p:nvGrpSpPr>
            <p:cNvPr id="207" name="组合 206"/>
            <p:cNvGrpSpPr/>
            <p:nvPr/>
          </p:nvGrpSpPr>
          <p:grpSpPr>
            <a:xfrm>
              <a:off x="9717306" y="4108573"/>
              <a:ext cx="515590" cy="606167"/>
              <a:chOff x="8418513" y="4619626"/>
              <a:chExt cx="469900" cy="552450"/>
            </a:xfrm>
            <a:grpFill/>
          </p:grpSpPr>
          <p:sp>
            <p:nvSpPr>
              <p:cNvPr id="172" name="Freeform 152"/>
              <p:cNvSpPr>
                <a:spLocks noEditPoints="1"/>
              </p:cNvSpPr>
              <p:nvPr/>
            </p:nvSpPr>
            <p:spPr bwMode="auto">
              <a:xfrm>
                <a:off x="8520113" y="4921251"/>
                <a:ext cx="52388" cy="85725"/>
              </a:xfrm>
              <a:custGeom>
                <a:avLst/>
                <a:gdLst>
                  <a:gd name="T0" fmla="*/ 15 w 33"/>
                  <a:gd name="T1" fmla="*/ 5 h 54"/>
                  <a:gd name="T2" fmla="*/ 12 w 33"/>
                  <a:gd name="T3" fmla="*/ 6 h 54"/>
                  <a:gd name="T4" fmla="*/ 8 w 33"/>
                  <a:gd name="T5" fmla="*/ 8 h 54"/>
                  <a:gd name="T6" fmla="*/ 6 w 33"/>
                  <a:gd name="T7" fmla="*/ 12 h 54"/>
                  <a:gd name="T8" fmla="*/ 5 w 33"/>
                  <a:gd name="T9" fmla="*/ 16 h 54"/>
                  <a:gd name="T10" fmla="*/ 5 w 33"/>
                  <a:gd name="T11" fmla="*/ 48 h 54"/>
                  <a:gd name="T12" fmla="*/ 28 w 33"/>
                  <a:gd name="T13" fmla="*/ 48 h 54"/>
                  <a:gd name="T14" fmla="*/ 28 w 33"/>
                  <a:gd name="T15" fmla="*/ 16 h 54"/>
                  <a:gd name="T16" fmla="*/ 27 w 33"/>
                  <a:gd name="T17" fmla="*/ 12 h 54"/>
                  <a:gd name="T18" fmla="*/ 25 w 33"/>
                  <a:gd name="T19" fmla="*/ 8 h 54"/>
                  <a:gd name="T20" fmla="*/ 21 w 33"/>
                  <a:gd name="T21" fmla="*/ 6 h 54"/>
                  <a:gd name="T22" fmla="*/ 17 w 33"/>
                  <a:gd name="T23" fmla="*/ 5 h 54"/>
                  <a:gd name="T24" fmla="*/ 15 w 33"/>
                  <a:gd name="T25" fmla="*/ 5 h 54"/>
                  <a:gd name="T26" fmla="*/ 15 w 33"/>
                  <a:gd name="T27" fmla="*/ 0 h 54"/>
                  <a:gd name="T28" fmla="*/ 17 w 33"/>
                  <a:gd name="T29" fmla="*/ 0 h 54"/>
                  <a:gd name="T30" fmla="*/ 22 w 33"/>
                  <a:gd name="T31" fmla="*/ 0 h 54"/>
                  <a:gd name="T32" fmla="*/ 27 w 33"/>
                  <a:gd name="T33" fmla="*/ 2 h 54"/>
                  <a:gd name="T34" fmla="*/ 30 w 33"/>
                  <a:gd name="T35" fmla="*/ 6 h 54"/>
                  <a:gd name="T36" fmla="*/ 32 w 33"/>
                  <a:gd name="T37" fmla="*/ 11 h 54"/>
                  <a:gd name="T38" fmla="*/ 33 w 33"/>
                  <a:gd name="T39" fmla="*/ 16 h 54"/>
                  <a:gd name="T40" fmla="*/ 33 w 33"/>
                  <a:gd name="T41" fmla="*/ 54 h 54"/>
                  <a:gd name="T42" fmla="*/ 0 w 33"/>
                  <a:gd name="T43" fmla="*/ 54 h 54"/>
                  <a:gd name="T44" fmla="*/ 0 w 33"/>
                  <a:gd name="T45" fmla="*/ 16 h 54"/>
                  <a:gd name="T46" fmla="*/ 0 w 33"/>
                  <a:gd name="T47" fmla="*/ 11 h 54"/>
                  <a:gd name="T48" fmla="*/ 2 w 33"/>
                  <a:gd name="T49" fmla="*/ 6 h 54"/>
                  <a:gd name="T50" fmla="*/ 6 w 33"/>
                  <a:gd name="T51" fmla="*/ 2 h 54"/>
                  <a:gd name="T52" fmla="*/ 11 w 33"/>
                  <a:gd name="T53" fmla="*/ 0 h 54"/>
                  <a:gd name="T54" fmla="*/ 15 w 33"/>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4">
                    <a:moveTo>
                      <a:pt x="15" y="5"/>
                    </a:moveTo>
                    <a:lnTo>
                      <a:pt x="12" y="6"/>
                    </a:lnTo>
                    <a:lnTo>
                      <a:pt x="8" y="8"/>
                    </a:lnTo>
                    <a:lnTo>
                      <a:pt x="6" y="12"/>
                    </a:lnTo>
                    <a:lnTo>
                      <a:pt x="5" y="16"/>
                    </a:lnTo>
                    <a:lnTo>
                      <a:pt x="5" y="48"/>
                    </a:lnTo>
                    <a:lnTo>
                      <a:pt x="28" y="48"/>
                    </a:lnTo>
                    <a:lnTo>
                      <a:pt x="28" y="16"/>
                    </a:lnTo>
                    <a:lnTo>
                      <a:pt x="27" y="12"/>
                    </a:lnTo>
                    <a:lnTo>
                      <a:pt x="25" y="8"/>
                    </a:lnTo>
                    <a:lnTo>
                      <a:pt x="21" y="6"/>
                    </a:lnTo>
                    <a:lnTo>
                      <a:pt x="17" y="5"/>
                    </a:lnTo>
                    <a:lnTo>
                      <a:pt x="15" y="5"/>
                    </a:lnTo>
                    <a:close/>
                    <a:moveTo>
                      <a:pt x="15" y="0"/>
                    </a:moveTo>
                    <a:lnTo>
                      <a:pt x="17" y="0"/>
                    </a:lnTo>
                    <a:lnTo>
                      <a:pt x="22" y="0"/>
                    </a:lnTo>
                    <a:lnTo>
                      <a:pt x="27" y="2"/>
                    </a:lnTo>
                    <a:lnTo>
                      <a:pt x="30" y="6"/>
                    </a:lnTo>
                    <a:lnTo>
                      <a:pt x="32" y="11"/>
                    </a:lnTo>
                    <a:lnTo>
                      <a:pt x="33" y="16"/>
                    </a:lnTo>
                    <a:lnTo>
                      <a:pt x="33" y="54"/>
                    </a:lnTo>
                    <a:lnTo>
                      <a:pt x="0" y="54"/>
                    </a:lnTo>
                    <a:lnTo>
                      <a:pt x="0" y="16"/>
                    </a:lnTo>
                    <a:lnTo>
                      <a:pt x="0" y="11"/>
                    </a:lnTo>
                    <a:lnTo>
                      <a:pt x="2" y="6"/>
                    </a:lnTo>
                    <a:lnTo>
                      <a:pt x="6" y="2"/>
                    </a:lnTo>
                    <a:lnTo>
                      <a:pt x="11" y="0"/>
                    </a:lnTo>
                    <a:lnTo>
                      <a:pt x="15"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153"/>
              <p:cNvSpPr>
                <a:spLocks noEditPoints="1"/>
              </p:cNvSpPr>
              <p:nvPr/>
            </p:nvSpPr>
            <p:spPr bwMode="auto">
              <a:xfrm>
                <a:off x="8589963" y="4883151"/>
                <a:ext cx="55563" cy="123825"/>
              </a:xfrm>
              <a:custGeom>
                <a:avLst/>
                <a:gdLst>
                  <a:gd name="T0" fmla="*/ 16 w 35"/>
                  <a:gd name="T1" fmla="*/ 6 h 78"/>
                  <a:gd name="T2" fmla="*/ 12 w 35"/>
                  <a:gd name="T3" fmla="*/ 7 h 78"/>
                  <a:gd name="T4" fmla="*/ 9 w 35"/>
                  <a:gd name="T5" fmla="*/ 10 h 78"/>
                  <a:gd name="T6" fmla="*/ 7 w 35"/>
                  <a:gd name="T7" fmla="*/ 13 h 78"/>
                  <a:gd name="T8" fmla="*/ 7 w 35"/>
                  <a:gd name="T9" fmla="*/ 16 h 78"/>
                  <a:gd name="T10" fmla="*/ 7 w 35"/>
                  <a:gd name="T11" fmla="*/ 72 h 78"/>
                  <a:gd name="T12" fmla="*/ 28 w 35"/>
                  <a:gd name="T13" fmla="*/ 72 h 78"/>
                  <a:gd name="T14" fmla="*/ 28 w 35"/>
                  <a:gd name="T15" fmla="*/ 16 h 78"/>
                  <a:gd name="T16" fmla="*/ 27 w 35"/>
                  <a:gd name="T17" fmla="*/ 13 h 78"/>
                  <a:gd name="T18" fmla="*/ 25 w 35"/>
                  <a:gd name="T19" fmla="*/ 10 h 78"/>
                  <a:gd name="T20" fmla="*/ 22 w 35"/>
                  <a:gd name="T21" fmla="*/ 7 h 78"/>
                  <a:gd name="T22" fmla="*/ 19 w 35"/>
                  <a:gd name="T23" fmla="*/ 6 h 78"/>
                  <a:gd name="T24" fmla="*/ 16 w 35"/>
                  <a:gd name="T25" fmla="*/ 6 h 78"/>
                  <a:gd name="T26" fmla="*/ 16 w 35"/>
                  <a:gd name="T27" fmla="*/ 0 h 78"/>
                  <a:gd name="T28" fmla="*/ 19 w 35"/>
                  <a:gd name="T29" fmla="*/ 0 h 78"/>
                  <a:gd name="T30" fmla="*/ 23 w 35"/>
                  <a:gd name="T31" fmla="*/ 1 h 78"/>
                  <a:gd name="T32" fmla="*/ 28 w 35"/>
                  <a:gd name="T33" fmla="*/ 3 h 78"/>
                  <a:gd name="T34" fmla="*/ 32 w 35"/>
                  <a:gd name="T35" fmla="*/ 7 h 78"/>
                  <a:gd name="T36" fmla="*/ 34 w 35"/>
                  <a:gd name="T37" fmla="*/ 12 h 78"/>
                  <a:gd name="T38" fmla="*/ 35 w 35"/>
                  <a:gd name="T39" fmla="*/ 16 h 78"/>
                  <a:gd name="T40" fmla="*/ 35 w 35"/>
                  <a:gd name="T41" fmla="*/ 78 h 78"/>
                  <a:gd name="T42" fmla="*/ 0 w 35"/>
                  <a:gd name="T43" fmla="*/ 78 h 78"/>
                  <a:gd name="T44" fmla="*/ 0 w 35"/>
                  <a:gd name="T45" fmla="*/ 16 h 78"/>
                  <a:gd name="T46" fmla="*/ 1 w 35"/>
                  <a:gd name="T47" fmla="*/ 12 h 78"/>
                  <a:gd name="T48" fmla="*/ 3 w 35"/>
                  <a:gd name="T49" fmla="*/ 7 h 78"/>
                  <a:gd name="T50" fmla="*/ 7 w 35"/>
                  <a:gd name="T51" fmla="*/ 3 h 78"/>
                  <a:gd name="T52" fmla="*/ 11 w 35"/>
                  <a:gd name="T53" fmla="*/ 1 h 78"/>
                  <a:gd name="T54" fmla="*/ 16 w 35"/>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78">
                    <a:moveTo>
                      <a:pt x="16" y="6"/>
                    </a:moveTo>
                    <a:lnTo>
                      <a:pt x="12" y="7"/>
                    </a:lnTo>
                    <a:lnTo>
                      <a:pt x="9" y="10"/>
                    </a:lnTo>
                    <a:lnTo>
                      <a:pt x="7" y="13"/>
                    </a:lnTo>
                    <a:lnTo>
                      <a:pt x="7" y="16"/>
                    </a:lnTo>
                    <a:lnTo>
                      <a:pt x="7" y="72"/>
                    </a:lnTo>
                    <a:lnTo>
                      <a:pt x="28" y="72"/>
                    </a:lnTo>
                    <a:lnTo>
                      <a:pt x="28" y="16"/>
                    </a:lnTo>
                    <a:lnTo>
                      <a:pt x="27" y="13"/>
                    </a:lnTo>
                    <a:lnTo>
                      <a:pt x="25" y="10"/>
                    </a:lnTo>
                    <a:lnTo>
                      <a:pt x="22" y="7"/>
                    </a:lnTo>
                    <a:lnTo>
                      <a:pt x="19" y="6"/>
                    </a:lnTo>
                    <a:lnTo>
                      <a:pt x="16" y="6"/>
                    </a:lnTo>
                    <a:close/>
                    <a:moveTo>
                      <a:pt x="16" y="0"/>
                    </a:moveTo>
                    <a:lnTo>
                      <a:pt x="19" y="0"/>
                    </a:lnTo>
                    <a:lnTo>
                      <a:pt x="23" y="1"/>
                    </a:lnTo>
                    <a:lnTo>
                      <a:pt x="28" y="3"/>
                    </a:lnTo>
                    <a:lnTo>
                      <a:pt x="32" y="7"/>
                    </a:lnTo>
                    <a:lnTo>
                      <a:pt x="34" y="12"/>
                    </a:lnTo>
                    <a:lnTo>
                      <a:pt x="35" y="16"/>
                    </a:lnTo>
                    <a:lnTo>
                      <a:pt x="35" y="78"/>
                    </a:lnTo>
                    <a:lnTo>
                      <a:pt x="0" y="78"/>
                    </a:lnTo>
                    <a:lnTo>
                      <a:pt x="0" y="16"/>
                    </a:lnTo>
                    <a:lnTo>
                      <a:pt x="1" y="12"/>
                    </a:lnTo>
                    <a:lnTo>
                      <a:pt x="3" y="7"/>
                    </a:lnTo>
                    <a:lnTo>
                      <a:pt x="7" y="3"/>
                    </a:lnTo>
                    <a:lnTo>
                      <a:pt x="11" y="1"/>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154"/>
              <p:cNvSpPr>
                <a:spLocks noEditPoints="1"/>
              </p:cNvSpPr>
              <p:nvPr/>
            </p:nvSpPr>
            <p:spPr bwMode="auto">
              <a:xfrm>
                <a:off x="8662988" y="4846638"/>
                <a:ext cx="52388" cy="160338"/>
              </a:xfrm>
              <a:custGeom>
                <a:avLst/>
                <a:gdLst>
                  <a:gd name="T0" fmla="*/ 16 w 33"/>
                  <a:gd name="T1" fmla="*/ 7 h 101"/>
                  <a:gd name="T2" fmla="*/ 12 w 33"/>
                  <a:gd name="T3" fmla="*/ 8 h 101"/>
                  <a:gd name="T4" fmla="*/ 8 w 33"/>
                  <a:gd name="T5" fmla="*/ 10 h 101"/>
                  <a:gd name="T6" fmla="*/ 6 w 33"/>
                  <a:gd name="T7" fmla="*/ 13 h 101"/>
                  <a:gd name="T8" fmla="*/ 5 w 33"/>
                  <a:gd name="T9" fmla="*/ 16 h 101"/>
                  <a:gd name="T10" fmla="*/ 5 w 33"/>
                  <a:gd name="T11" fmla="*/ 95 h 101"/>
                  <a:gd name="T12" fmla="*/ 28 w 33"/>
                  <a:gd name="T13" fmla="*/ 95 h 101"/>
                  <a:gd name="T14" fmla="*/ 28 w 33"/>
                  <a:gd name="T15" fmla="*/ 16 h 101"/>
                  <a:gd name="T16" fmla="*/ 27 w 33"/>
                  <a:gd name="T17" fmla="*/ 13 h 101"/>
                  <a:gd name="T18" fmla="*/ 25 w 33"/>
                  <a:gd name="T19" fmla="*/ 10 h 101"/>
                  <a:gd name="T20" fmla="*/ 21 w 33"/>
                  <a:gd name="T21" fmla="*/ 8 h 101"/>
                  <a:gd name="T22" fmla="*/ 17 w 33"/>
                  <a:gd name="T23" fmla="*/ 7 h 101"/>
                  <a:gd name="T24" fmla="*/ 16 w 33"/>
                  <a:gd name="T25" fmla="*/ 7 h 101"/>
                  <a:gd name="T26" fmla="*/ 16 w 33"/>
                  <a:gd name="T27" fmla="*/ 0 h 101"/>
                  <a:gd name="T28" fmla="*/ 17 w 33"/>
                  <a:gd name="T29" fmla="*/ 0 h 101"/>
                  <a:gd name="T30" fmla="*/ 23 w 33"/>
                  <a:gd name="T31" fmla="*/ 1 h 101"/>
                  <a:gd name="T32" fmla="*/ 27 w 33"/>
                  <a:gd name="T33" fmla="*/ 3 h 101"/>
                  <a:gd name="T34" fmla="*/ 30 w 33"/>
                  <a:gd name="T35" fmla="*/ 8 h 101"/>
                  <a:gd name="T36" fmla="*/ 32 w 33"/>
                  <a:gd name="T37" fmla="*/ 12 h 101"/>
                  <a:gd name="T38" fmla="*/ 33 w 33"/>
                  <a:gd name="T39" fmla="*/ 16 h 101"/>
                  <a:gd name="T40" fmla="*/ 33 w 33"/>
                  <a:gd name="T41" fmla="*/ 101 h 101"/>
                  <a:gd name="T42" fmla="*/ 0 w 33"/>
                  <a:gd name="T43" fmla="*/ 101 h 101"/>
                  <a:gd name="T44" fmla="*/ 0 w 33"/>
                  <a:gd name="T45" fmla="*/ 16 h 101"/>
                  <a:gd name="T46" fmla="*/ 0 w 33"/>
                  <a:gd name="T47" fmla="*/ 12 h 101"/>
                  <a:gd name="T48" fmla="*/ 2 w 33"/>
                  <a:gd name="T49" fmla="*/ 8 h 101"/>
                  <a:gd name="T50" fmla="*/ 6 w 33"/>
                  <a:gd name="T51" fmla="*/ 3 h 101"/>
                  <a:gd name="T52" fmla="*/ 11 w 33"/>
                  <a:gd name="T53" fmla="*/ 1 h 101"/>
                  <a:gd name="T54" fmla="*/ 16 w 33"/>
                  <a:gd name="T5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16" y="7"/>
                    </a:moveTo>
                    <a:lnTo>
                      <a:pt x="12" y="8"/>
                    </a:lnTo>
                    <a:lnTo>
                      <a:pt x="8" y="10"/>
                    </a:lnTo>
                    <a:lnTo>
                      <a:pt x="6" y="13"/>
                    </a:lnTo>
                    <a:lnTo>
                      <a:pt x="5" y="16"/>
                    </a:lnTo>
                    <a:lnTo>
                      <a:pt x="5" y="95"/>
                    </a:lnTo>
                    <a:lnTo>
                      <a:pt x="28" y="95"/>
                    </a:lnTo>
                    <a:lnTo>
                      <a:pt x="28" y="16"/>
                    </a:lnTo>
                    <a:lnTo>
                      <a:pt x="27" y="13"/>
                    </a:lnTo>
                    <a:lnTo>
                      <a:pt x="25" y="10"/>
                    </a:lnTo>
                    <a:lnTo>
                      <a:pt x="21" y="8"/>
                    </a:lnTo>
                    <a:lnTo>
                      <a:pt x="17" y="7"/>
                    </a:lnTo>
                    <a:lnTo>
                      <a:pt x="16" y="7"/>
                    </a:lnTo>
                    <a:close/>
                    <a:moveTo>
                      <a:pt x="16" y="0"/>
                    </a:moveTo>
                    <a:lnTo>
                      <a:pt x="17" y="0"/>
                    </a:lnTo>
                    <a:lnTo>
                      <a:pt x="23" y="1"/>
                    </a:lnTo>
                    <a:lnTo>
                      <a:pt x="27" y="3"/>
                    </a:lnTo>
                    <a:lnTo>
                      <a:pt x="30" y="8"/>
                    </a:lnTo>
                    <a:lnTo>
                      <a:pt x="32" y="12"/>
                    </a:lnTo>
                    <a:lnTo>
                      <a:pt x="33" y="16"/>
                    </a:lnTo>
                    <a:lnTo>
                      <a:pt x="33" y="101"/>
                    </a:lnTo>
                    <a:lnTo>
                      <a:pt x="0" y="101"/>
                    </a:lnTo>
                    <a:lnTo>
                      <a:pt x="0" y="16"/>
                    </a:lnTo>
                    <a:lnTo>
                      <a:pt x="0" y="12"/>
                    </a:lnTo>
                    <a:lnTo>
                      <a:pt x="2" y="8"/>
                    </a:lnTo>
                    <a:lnTo>
                      <a:pt x="6" y="3"/>
                    </a:lnTo>
                    <a:lnTo>
                      <a:pt x="11" y="1"/>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155"/>
              <p:cNvSpPr>
                <a:spLocks noEditPoints="1"/>
              </p:cNvSpPr>
              <p:nvPr/>
            </p:nvSpPr>
            <p:spPr bwMode="auto">
              <a:xfrm>
                <a:off x="8732838" y="4810126"/>
                <a:ext cx="55563" cy="196850"/>
              </a:xfrm>
              <a:custGeom>
                <a:avLst/>
                <a:gdLst>
                  <a:gd name="T0" fmla="*/ 17 w 35"/>
                  <a:gd name="T1" fmla="*/ 6 h 124"/>
                  <a:gd name="T2" fmla="*/ 12 w 35"/>
                  <a:gd name="T3" fmla="*/ 7 h 124"/>
                  <a:gd name="T4" fmla="*/ 9 w 35"/>
                  <a:gd name="T5" fmla="*/ 9 h 124"/>
                  <a:gd name="T6" fmla="*/ 7 w 35"/>
                  <a:gd name="T7" fmla="*/ 12 h 124"/>
                  <a:gd name="T8" fmla="*/ 7 w 35"/>
                  <a:gd name="T9" fmla="*/ 17 h 124"/>
                  <a:gd name="T10" fmla="*/ 7 w 35"/>
                  <a:gd name="T11" fmla="*/ 118 h 124"/>
                  <a:gd name="T12" fmla="*/ 28 w 35"/>
                  <a:gd name="T13" fmla="*/ 118 h 124"/>
                  <a:gd name="T14" fmla="*/ 28 w 35"/>
                  <a:gd name="T15" fmla="*/ 17 h 124"/>
                  <a:gd name="T16" fmla="*/ 27 w 35"/>
                  <a:gd name="T17" fmla="*/ 12 h 124"/>
                  <a:gd name="T18" fmla="*/ 25 w 35"/>
                  <a:gd name="T19" fmla="*/ 9 h 124"/>
                  <a:gd name="T20" fmla="*/ 22 w 35"/>
                  <a:gd name="T21" fmla="*/ 7 h 124"/>
                  <a:gd name="T22" fmla="*/ 19 w 35"/>
                  <a:gd name="T23" fmla="*/ 6 h 124"/>
                  <a:gd name="T24" fmla="*/ 17 w 35"/>
                  <a:gd name="T25" fmla="*/ 6 h 124"/>
                  <a:gd name="T26" fmla="*/ 17 w 35"/>
                  <a:gd name="T27" fmla="*/ 0 h 124"/>
                  <a:gd name="T28" fmla="*/ 19 w 35"/>
                  <a:gd name="T29" fmla="*/ 0 h 124"/>
                  <a:gd name="T30" fmla="*/ 24 w 35"/>
                  <a:gd name="T31" fmla="*/ 0 h 124"/>
                  <a:gd name="T32" fmla="*/ 28 w 35"/>
                  <a:gd name="T33" fmla="*/ 2 h 124"/>
                  <a:gd name="T34" fmla="*/ 32 w 35"/>
                  <a:gd name="T35" fmla="*/ 7 h 124"/>
                  <a:gd name="T36" fmla="*/ 34 w 35"/>
                  <a:gd name="T37" fmla="*/ 11 h 124"/>
                  <a:gd name="T38" fmla="*/ 35 w 35"/>
                  <a:gd name="T39" fmla="*/ 17 h 124"/>
                  <a:gd name="T40" fmla="*/ 35 w 35"/>
                  <a:gd name="T41" fmla="*/ 124 h 124"/>
                  <a:gd name="T42" fmla="*/ 0 w 35"/>
                  <a:gd name="T43" fmla="*/ 124 h 124"/>
                  <a:gd name="T44" fmla="*/ 0 w 35"/>
                  <a:gd name="T45" fmla="*/ 17 h 124"/>
                  <a:gd name="T46" fmla="*/ 1 w 35"/>
                  <a:gd name="T47" fmla="*/ 11 h 124"/>
                  <a:gd name="T48" fmla="*/ 4 w 35"/>
                  <a:gd name="T49" fmla="*/ 7 h 124"/>
                  <a:gd name="T50" fmla="*/ 7 w 35"/>
                  <a:gd name="T51" fmla="*/ 2 h 124"/>
                  <a:gd name="T52" fmla="*/ 11 w 35"/>
                  <a:gd name="T53" fmla="*/ 0 h 124"/>
                  <a:gd name="T54" fmla="*/ 17 w 35"/>
                  <a:gd name="T5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124">
                    <a:moveTo>
                      <a:pt x="17" y="6"/>
                    </a:moveTo>
                    <a:lnTo>
                      <a:pt x="12" y="7"/>
                    </a:lnTo>
                    <a:lnTo>
                      <a:pt x="9" y="9"/>
                    </a:lnTo>
                    <a:lnTo>
                      <a:pt x="7" y="12"/>
                    </a:lnTo>
                    <a:lnTo>
                      <a:pt x="7" y="17"/>
                    </a:lnTo>
                    <a:lnTo>
                      <a:pt x="7" y="118"/>
                    </a:lnTo>
                    <a:lnTo>
                      <a:pt x="28" y="118"/>
                    </a:lnTo>
                    <a:lnTo>
                      <a:pt x="28" y="17"/>
                    </a:lnTo>
                    <a:lnTo>
                      <a:pt x="27" y="12"/>
                    </a:lnTo>
                    <a:lnTo>
                      <a:pt x="25" y="9"/>
                    </a:lnTo>
                    <a:lnTo>
                      <a:pt x="22" y="7"/>
                    </a:lnTo>
                    <a:lnTo>
                      <a:pt x="19" y="6"/>
                    </a:lnTo>
                    <a:lnTo>
                      <a:pt x="17" y="6"/>
                    </a:lnTo>
                    <a:close/>
                    <a:moveTo>
                      <a:pt x="17" y="0"/>
                    </a:moveTo>
                    <a:lnTo>
                      <a:pt x="19" y="0"/>
                    </a:lnTo>
                    <a:lnTo>
                      <a:pt x="24" y="0"/>
                    </a:lnTo>
                    <a:lnTo>
                      <a:pt x="28" y="2"/>
                    </a:lnTo>
                    <a:lnTo>
                      <a:pt x="32" y="7"/>
                    </a:lnTo>
                    <a:lnTo>
                      <a:pt x="34" y="11"/>
                    </a:lnTo>
                    <a:lnTo>
                      <a:pt x="35" y="17"/>
                    </a:lnTo>
                    <a:lnTo>
                      <a:pt x="35" y="124"/>
                    </a:lnTo>
                    <a:lnTo>
                      <a:pt x="0" y="124"/>
                    </a:lnTo>
                    <a:lnTo>
                      <a:pt x="0" y="17"/>
                    </a:lnTo>
                    <a:lnTo>
                      <a:pt x="1" y="11"/>
                    </a:lnTo>
                    <a:lnTo>
                      <a:pt x="4" y="7"/>
                    </a:lnTo>
                    <a:lnTo>
                      <a:pt x="7" y="2"/>
                    </a:lnTo>
                    <a:lnTo>
                      <a:pt x="11" y="0"/>
                    </a:lnTo>
                    <a:lnTo>
                      <a:pt x="17"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156"/>
              <p:cNvSpPr>
                <a:spLocks noEditPoints="1"/>
              </p:cNvSpPr>
              <p:nvPr/>
            </p:nvSpPr>
            <p:spPr bwMode="auto">
              <a:xfrm>
                <a:off x="8418513" y="4619626"/>
                <a:ext cx="469900" cy="552450"/>
              </a:xfrm>
              <a:custGeom>
                <a:avLst/>
                <a:gdLst>
                  <a:gd name="T0" fmla="*/ 82 w 296"/>
                  <a:gd name="T1" fmla="*/ 330 h 348"/>
                  <a:gd name="T2" fmla="*/ 80 w 296"/>
                  <a:gd name="T3" fmla="*/ 335 h 348"/>
                  <a:gd name="T4" fmla="*/ 84 w 296"/>
                  <a:gd name="T5" fmla="*/ 342 h 348"/>
                  <a:gd name="T6" fmla="*/ 211 w 296"/>
                  <a:gd name="T7" fmla="*/ 342 h 348"/>
                  <a:gd name="T8" fmla="*/ 216 w 296"/>
                  <a:gd name="T9" fmla="*/ 335 h 348"/>
                  <a:gd name="T10" fmla="*/ 213 w 296"/>
                  <a:gd name="T11" fmla="*/ 330 h 348"/>
                  <a:gd name="T12" fmla="*/ 86 w 296"/>
                  <a:gd name="T13" fmla="*/ 328 h 348"/>
                  <a:gd name="T14" fmla="*/ 183 w 296"/>
                  <a:gd name="T15" fmla="*/ 321 h 348"/>
                  <a:gd name="T16" fmla="*/ 29 w 296"/>
                  <a:gd name="T17" fmla="*/ 109 h 348"/>
                  <a:gd name="T18" fmla="*/ 267 w 296"/>
                  <a:gd name="T19" fmla="*/ 109 h 348"/>
                  <a:gd name="T20" fmla="*/ 137 w 296"/>
                  <a:gd name="T21" fmla="*/ 143 h 348"/>
                  <a:gd name="T22" fmla="*/ 88 w 296"/>
                  <a:gd name="T23" fmla="*/ 121 h 348"/>
                  <a:gd name="T24" fmla="*/ 39 w 296"/>
                  <a:gd name="T25" fmla="*/ 109 h 348"/>
                  <a:gd name="T26" fmla="*/ 10 w 296"/>
                  <a:gd name="T27" fmla="*/ 92 h 348"/>
                  <a:gd name="T28" fmla="*/ 6 w 296"/>
                  <a:gd name="T29" fmla="*/ 99 h 348"/>
                  <a:gd name="T30" fmla="*/ 7 w 296"/>
                  <a:gd name="T31" fmla="*/ 271 h 348"/>
                  <a:gd name="T32" fmla="*/ 283 w 296"/>
                  <a:gd name="T33" fmla="*/ 273 h 348"/>
                  <a:gd name="T34" fmla="*/ 289 w 296"/>
                  <a:gd name="T35" fmla="*/ 269 h 348"/>
                  <a:gd name="T36" fmla="*/ 289 w 296"/>
                  <a:gd name="T37" fmla="*/ 95 h 348"/>
                  <a:gd name="T38" fmla="*/ 283 w 296"/>
                  <a:gd name="T39" fmla="*/ 91 h 348"/>
                  <a:gd name="T40" fmla="*/ 147 w 296"/>
                  <a:gd name="T41" fmla="*/ 104 h 348"/>
                  <a:gd name="T42" fmla="*/ 23 w 296"/>
                  <a:gd name="T43" fmla="*/ 261 h 348"/>
                  <a:gd name="T44" fmla="*/ 22 w 296"/>
                  <a:gd name="T45" fmla="*/ 97 h 348"/>
                  <a:gd name="T46" fmla="*/ 88 w 296"/>
                  <a:gd name="T47" fmla="*/ 5 h 348"/>
                  <a:gd name="T48" fmla="*/ 33 w 296"/>
                  <a:gd name="T49" fmla="*/ 21 h 348"/>
                  <a:gd name="T50" fmla="*/ 10 w 296"/>
                  <a:gd name="T51" fmla="*/ 60 h 348"/>
                  <a:gd name="T52" fmla="*/ 33 w 296"/>
                  <a:gd name="T53" fmla="*/ 99 h 348"/>
                  <a:gd name="T54" fmla="*/ 88 w 296"/>
                  <a:gd name="T55" fmla="*/ 115 h 348"/>
                  <a:gd name="T56" fmla="*/ 105 w 296"/>
                  <a:gd name="T57" fmla="*/ 114 h 348"/>
                  <a:gd name="T58" fmla="*/ 129 w 296"/>
                  <a:gd name="T59" fmla="*/ 107 h 348"/>
                  <a:gd name="T60" fmla="*/ 164 w 296"/>
                  <a:gd name="T61" fmla="*/ 75 h 348"/>
                  <a:gd name="T62" fmla="*/ 155 w 296"/>
                  <a:gd name="T63" fmla="*/ 32 h 348"/>
                  <a:gd name="T64" fmla="*/ 108 w 296"/>
                  <a:gd name="T65" fmla="*/ 7 h 348"/>
                  <a:gd name="T66" fmla="*/ 110 w 296"/>
                  <a:gd name="T67" fmla="*/ 2 h 348"/>
                  <a:gd name="T68" fmla="*/ 160 w 296"/>
                  <a:gd name="T69" fmla="*/ 29 h 348"/>
                  <a:gd name="T70" fmla="*/ 170 w 296"/>
                  <a:gd name="T71" fmla="*/ 74 h 348"/>
                  <a:gd name="T72" fmla="*/ 287 w 296"/>
                  <a:gd name="T73" fmla="*/ 85 h 348"/>
                  <a:gd name="T74" fmla="*/ 295 w 296"/>
                  <a:gd name="T75" fmla="*/ 94 h 348"/>
                  <a:gd name="T76" fmla="*/ 295 w 296"/>
                  <a:gd name="T77" fmla="*/ 270 h 348"/>
                  <a:gd name="T78" fmla="*/ 287 w 296"/>
                  <a:gd name="T79" fmla="*/ 279 h 348"/>
                  <a:gd name="T80" fmla="*/ 190 w 296"/>
                  <a:gd name="T81" fmla="*/ 321 h 348"/>
                  <a:gd name="T82" fmla="*/ 217 w 296"/>
                  <a:gd name="T83" fmla="*/ 323 h 348"/>
                  <a:gd name="T84" fmla="*/ 222 w 296"/>
                  <a:gd name="T85" fmla="*/ 334 h 348"/>
                  <a:gd name="T86" fmla="*/ 219 w 296"/>
                  <a:gd name="T87" fmla="*/ 343 h 348"/>
                  <a:gd name="T88" fmla="*/ 209 w 296"/>
                  <a:gd name="T89" fmla="*/ 348 h 348"/>
                  <a:gd name="T90" fmla="*/ 79 w 296"/>
                  <a:gd name="T91" fmla="*/ 346 h 348"/>
                  <a:gd name="T92" fmla="*/ 73 w 296"/>
                  <a:gd name="T93" fmla="*/ 335 h 348"/>
                  <a:gd name="T94" fmla="*/ 77 w 296"/>
                  <a:gd name="T95" fmla="*/ 327 h 348"/>
                  <a:gd name="T96" fmla="*/ 86 w 296"/>
                  <a:gd name="T97" fmla="*/ 321 h 348"/>
                  <a:gd name="T98" fmla="*/ 13 w 296"/>
                  <a:gd name="T99" fmla="*/ 279 h 348"/>
                  <a:gd name="T100" fmla="*/ 2 w 296"/>
                  <a:gd name="T101" fmla="*/ 274 h 348"/>
                  <a:gd name="T102" fmla="*/ 0 w 296"/>
                  <a:gd name="T103" fmla="*/ 99 h 348"/>
                  <a:gd name="T104" fmla="*/ 5 w 296"/>
                  <a:gd name="T105" fmla="*/ 88 h 348"/>
                  <a:gd name="T106" fmla="*/ 6 w 296"/>
                  <a:gd name="T107" fmla="*/ 74 h 348"/>
                  <a:gd name="T108" fmla="*/ 16 w 296"/>
                  <a:gd name="T109" fmla="*/ 29 h 348"/>
                  <a:gd name="T110" fmla="*/ 66 w 296"/>
                  <a:gd name="T111" fmla="*/ 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48">
                    <a:moveTo>
                      <a:pt x="86" y="328"/>
                    </a:moveTo>
                    <a:lnTo>
                      <a:pt x="84" y="328"/>
                    </a:lnTo>
                    <a:lnTo>
                      <a:pt x="82" y="330"/>
                    </a:lnTo>
                    <a:lnTo>
                      <a:pt x="80" y="332"/>
                    </a:lnTo>
                    <a:lnTo>
                      <a:pt x="80" y="334"/>
                    </a:lnTo>
                    <a:lnTo>
                      <a:pt x="80" y="335"/>
                    </a:lnTo>
                    <a:lnTo>
                      <a:pt x="80" y="339"/>
                    </a:lnTo>
                    <a:lnTo>
                      <a:pt x="82" y="341"/>
                    </a:lnTo>
                    <a:lnTo>
                      <a:pt x="84" y="342"/>
                    </a:lnTo>
                    <a:lnTo>
                      <a:pt x="86" y="343"/>
                    </a:lnTo>
                    <a:lnTo>
                      <a:pt x="209" y="343"/>
                    </a:lnTo>
                    <a:lnTo>
                      <a:pt x="211" y="342"/>
                    </a:lnTo>
                    <a:lnTo>
                      <a:pt x="213" y="341"/>
                    </a:lnTo>
                    <a:lnTo>
                      <a:pt x="216" y="339"/>
                    </a:lnTo>
                    <a:lnTo>
                      <a:pt x="216" y="335"/>
                    </a:lnTo>
                    <a:lnTo>
                      <a:pt x="216" y="334"/>
                    </a:lnTo>
                    <a:lnTo>
                      <a:pt x="216" y="332"/>
                    </a:lnTo>
                    <a:lnTo>
                      <a:pt x="213" y="330"/>
                    </a:lnTo>
                    <a:lnTo>
                      <a:pt x="211" y="328"/>
                    </a:lnTo>
                    <a:lnTo>
                      <a:pt x="209" y="328"/>
                    </a:lnTo>
                    <a:lnTo>
                      <a:pt x="86" y="328"/>
                    </a:lnTo>
                    <a:close/>
                    <a:moveTo>
                      <a:pt x="113" y="279"/>
                    </a:moveTo>
                    <a:lnTo>
                      <a:pt x="113" y="321"/>
                    </a:lnTo>
                    <a:lnTo>
                      <a:pt x="183" y="321"/>
                    </a:lnTo>
                    <a:lnTo>
                      <a:pt x="183" y="279"/>
                    </a:lnTo>
                    <a:lnTo>
                      <a:pt x="113" y="279"/>
                    </a:lnTo>
                    <a:close/>
                    <a:moveTo>
                      <a:pt x="29" y="109"/>
                    </a:moveTo>
                    <a:lnTo>
                      <a:pt x="29" y="255"/>
                    </a:lnTo>
                    <a:lnTo>
                      <a:pt x="267" y="255"/>
                    </a:lnTo>
                    <a:lnTo>
                      <a:pt x="267" y="109"/>
                    </a:lnTo>
                    <a:lnTo>
                      <a:pt x="137" y="109"/>
                    </a:lnTo>
                    <a:lnTo>
                      <a:pt x="133" y="112"/>
                    </a:lnTo>
                    <a:lnTo>
                      <a:pt x="137" y="143"/>
                    </a:lnTo>
                    <a:lnTo>
                      <a:pt x="104" y="120"/>
                    </a:lnTo>
                    <a:lnTo>
                      <a:pt x="95" y="121"/>
                    </a:lnTo>
                    <a:lnTo>
                      <a:pt x="88" y="121"/>
                    </a:lnTo>
                    <a:lnTo>
                      <a:pt x="70" y="120"/>
                    </a:lnTo>
                    <a:lnTo>
                      <a:pt x="54" y="116"/>
                    </a:lnTo>
                    <a:lnTo>
                      <a:pt x="39" y="109"/>
                    </a:lnTo>
                    <a:lnTo>
                      <a:pt x="29" y="109"/>
                    </a:lnTo>
                    <a:close/>
                    <a:moveTo>
                      <a:pt x="13" y="91"/>
                    </a:moveTo>
                    <a:lnTo>
                      <a:pt x="10" y="92"/>
                    </a:lnTo>
                    <a:lnTo>
                      <a:pt x="7" y="93"/>
                    </a:lnTo>
                    <a:lnTo>
                      <a:pt x="6" y="95"/>
                    </a:lnTo>
                    <a:lnTo>
                      <a:pt x="6" y="99"/>
                    </a:lnTo>
                    <a:lnTo>
                      <a:pt x="6" y="266"/>
                    </a:lnTo>
                    <a:lnTo>
                      <a:pt x="6" y="269"/>
                    </a:lnTo>
                    <a:lnTo>
                      <a:pt x="7" y="271"/>
                    </a:lnTo>
                    <a:lnTo>
                      <a:pt x="10" y="272"/>
                    </a:lnTo>
                    <a:lnTo>
                      <a:pt x="13" y="273"/>
                    </a:lnTo>
                    <a:lnTo>
                      <a:pt x="283" y="273"/>
                    </a:lnTo>
                    <a:lnTo>
                      <a:pt x="285" y="272"/>
                    </a:lnTo>
                    <a:lnTo>
                      <a:pt x="287" y="271"/>
                    </a:lnTo>
                    <a:lnTo>
                      <a:pt x="289" y="269"/>
                    </a:lnTo>
                    <a:lnTo>
                      <a:pt x="289" y="266"/>
                    </a:lnTo>
                    <a:lnTo>
                      <a:pt x="289" y="99"/>
                    </a:lnTo>
                    <a:lnTo>
                      <a:pt x="289" y="95"/>
                    </a:lnTo>
                    <a:lnTo>
                      <a:pt x="287" y="93"/>
                    </a:lnTo>
                    <a:lnTo>
                      <a:pt x="285" y="92"/>
                    </a:lnTo>
                    <a:lnTo>
                      <a:pt x="283" y="91"/>
                    </a:lnTo>
                    <a:lnTo>
                      <a:pt x="160" y="91"/>
                    </a:lnTo>
                    <a:lnTo>
                      <a:pt x="154" y="97"/>
                    </a:lnTo>
                    <a:lnTo>
                      <a:pt x="147" y="104"/>
                    </a:lnTo>
                    <a:lnTo>
                      <a:pt x="272" y="104"/>
                    </a:lnTo>
                    <a:lnTo>
                      <a:pt x="272" y="261"/>
                    </a:lnTo>
                    <a:lnTo>
                      <a:pt x="23" y="261"/>
                    </a:lnTo>
                    <a:lnTo>
                      <a:pt x="23" y="104"/>
                    </a:lnTo>
                    <a:lnTo>
                      <a:pt x="29" y="104"/>
                    </a:lnTo>
                    <a:lnTo>
                      <a:pt x="22" y="97"/>
                    </a:lnTo>
                    <a:lnTo>
                      <a:pt x="16" y="91"/>
                    </a:lnTo>
                    <a:lnTo>
                      <a:pt x="13" y="91"/>
                    </a:lnTo>
                    <a:close/>
                    <a:moveTo>
                      <a:pt x="88" y="5"/>
                    </a:moveTo>
                    <a:lnTo>
                      <a:pt x="67" y="7"/>
                    </a:lnTo>
                    <a:lnTo>
                      <a:pt x="48" y="13"/>
                    </a:lnTo>
                    <a:lnTo>
                      <a:pt x="33" y="21"/>
                    </a:lnTo>
                    <a:lnTo>
                      <a:pt x="21" y="32"/>
                    </a:lnTo>
                    <a:lnTo>
                      <a:pt x="13" y="45"/>
                    </a:lnTo>
                    <a:lnTo>
                      <a:pt x="10" y="60"/>
                    </a:lnTo>
                    <a:lnTo>
                      <a:pt x="13" y="75"/>
                    </a:lnTo>
                    <a:lnTo>
                      <a:pt x="21" y="88"/>
                    </a:lnTo>
                    <a:lnTo>
                      <a:pt x="33" y="99"/>
                    </a:lnTo>
                    <a:lnTo>
                      <a:pt x="48" y="107"/>
                    </a:lnTo>
                    <a:lnTo>
                      <a:pt x="67" y="113"/>
                    </a:lnTo>
                    <a:lnTo>
                      <a:pt x="88" y="115"/>
                    </a:lnTo>
                    <a:lnTo>
                      <a:pt x="96" y="115"/>
                    </a:lnTo>
                    <a:lnTo>
                      <a:pt x="104" y="114"/>
                    </a:lnTo>
                    <a:lnTo>
                      <a:pt x="105" y="114"/>
                    </a:lnTo>
                    <a:lnTo>
                      <a:pt x="130" y="131"/>
                    </a:lnTo>
                    <a:lnTo>
                      <a:pt x="127" y="108"/>
                    </a:lnTo>
                    <a:lnTo>
                      <a:pt x="129" y="107"/>
                    </a:lnTo>
                    <a:lnTo>
                      <a:pt x="144" y="99"/>
                    </a:lnTo>
                    <a:lnTo>
                      <a:pt x="156" y="87"/>
                    </a:lnTo>
                    <a:lnTo>
                      <a:pt x="164" y="75"/>
                    </a:lnTo>
                    <a:lnTo>
                      <a:pt x="166" y="60"/>
                    </a:lnTo>
                    <a:lnTo>
                      <a:pt x="162" y="45"/>
                    </a:lnTo>
                    <a:lnTo>
                      <a:pt x="155" y="32"/>
                    </a:lnTo>
                    <a:lnTo>
                      <a:pt x="143" y="21"/>
                    </a:lnTo>
                    <a:lnTo>
                      <a:pt x="127" y="13"/>
                    </a:lnTo>
                    <a:lnTo>
                      <a:pt x="108" y="7"/>
                    </a:lnTo>
                    <a:lnTo>
                      <a:pt x="88" y="5"/>
                    </a:lnTo>
                    <a:close/>
                    <a:moveTo>
                      <a:pt x="88" y="0"/>
                    </a:moveTo>
                    <a:lnTo>
                      <a:pt x="110" y="2"/>
                    </a:lnTo>
                    <a:lnTo>
                      <a:pt x="130" y="7"/>
                    </a:lnTo>
                    <a:lnTo>
                      <a:pt x="147" y="17"/>
                    </a:lnTo>
                    <a:lnTo>
                      <a:pt x="160" y="29"/>
                    </a:lnTo>
                    <a:lnTo>
                      <a:pt x="169" y="44"/>
                    </a:lnTo>
                    <a:lnTo>
                      <a:pt x="171" y="60"/>
                    </a:lnTo>
                    <a:lnTo>
                      <a:pt x="170" y="74"/>
                    </a:lnTo>
                    <a:lnTo>
                      <a:pt x="165" y="85"/>
                    </a:lnTo>
                    <a:lnTo>
                      <a:pt x="283" y="85"/>
                    </a:lnTo>
                    <a:lnTo>
                      <a:pt x="287" y="85"/>
                    </a:lnTo>
                    <a:lnTo>
                      <a:pt x="291" y="88"/>
                    </a:lnTo>
                    <a:lnTo>
                      <a:pt x="294" y="91"/>
                    </a:lnTo>
                    <a:lnTo>
                      <a:pt x="295" y="94"/>
                    </a:lnTo>
                    <a:lnTo>
                      <a:pt x="296" y="99"/>
                    </a:lnTo>
                    <a:lnTo>
                      <a:pt x="296" y="266"/>
                    </a:lnTo>
                    <a:lnTo>
                      <a:pt x="295" y="270"/>
                    </a:lnTo>
                    <a:lnTo>
                      <a:pt x="294" y="274"/>
                    </a:lnTo>
                    <a:lnTo>
                      <a:pt x="291" y="277"/>
                    </a:lnTo>
                    <a:lnTo>
                      <a:pt x="287" y="279"/>
                    </a:lnTo>
                    <a:lnTo>
                      <a:pt x="283" y="279"/>
                    </a:lnTo>
                    <a:lnTo>
                      <a:pt x="190" y="279"/>
                    </a:lnTo>
                    <a:lnTo>
                      <a:pt x="190" y="321"/>
                    </a:lnTo>
                    <a:lnTo>
                      <a:pt x="209" y="321"/>
                    </a:lnTo>
                    <a:lnTo>
                      <a:pt x="212" y="322"/>
                    </a:lnTo>
                    <a:lnTo>
                      <a:pt x="217" y="323"/>
                    </a:lnTo>
                    <a:lnTo>
                      <a:pt x="219" y="327"/>
                    </a:lnTo>
                    <a:lnTo>
                      <a:pt x="221" y="330"/>
                    </a:lnTo>
                    <a:lnTo>
                      <a:pt x="222" y="334"/>
                    </a:lnTo>
                    <a:lnTo>
                      <a:pt x="222" y="335"/>
                    </a:lnTo>
                    <a:lnTo>
                      <a:pt x="221" y="340"/>
                    </a:lnTo>
                    <a:lnTo>
                      <a:pt x="219" y="343"/>
                    </a:lnTo>
                    <a:lnTo>
                      <a:pt x="217" y="346"/>
                    </a:lnTo>
                    <a:lnTo>
                      <a:pt x="212" y="348"/>
                    </a:lnTo>
                    <a:lnTo>
                      <a:pt x="209" y="348"/>
                    </a:lnTo>
                    <a:lnTo>
                      <a:pt x="86" y="348"/>
                    </a:lnTo>
                    <a:lnTo>
                      <a:pt x="82" y="348"/>
                    </a:lnTo>
                    <a:lnTo>
                      <a:pt x="79" y="346"/>
                    </a:lnTo>
                    <a:lnTo>
                      <a:pt x="77" y="343"/>
                    </a:lnTo>
                    <a:lnTo>
                      <a:pt x="75" y="340"/>
                    </a:lnTo>
                    <a:lnTo>
                      <a:pt x="73" y="335"/>
                    </a:lnTo>
                    <a:lnTo>
                      <a:pt x="73" y="334"/>
                    </a:lnTo>
                    <a:lnTo>
                      <a:pt x="75" y="330"/>
                    </a:lnTo>
                    <a:lnTo>
                      <a:pt x="77" y="327"/>
                    </a:lnTo>
                    <a:lnTo>
                      <a:pt x="79" y="323"/>
                    </a:lnTo>
                    <a:lnTo>
                      <a:pt x="82" y="322"/>
                    </a:lnTo>
                    <a:lnTo>
                      <a:pt x="86" y="321"/>
                    </a:lnTo>
                    <a:lnTo>
                      <a:pt x="106" y="321"/>
                    </a:lnTo>
                    <a:lnTo>
                      <a:pt x="106" y="279"/>
                    </a:lnTo>
                    <a:lnTo>
                      <a:pt x="13" y="279"/>
                    </a:lnTo>
                    <a:lnTo>
                      <a:pt x="8" y="279"/>
                    </a:lnTo>
                    <a:lnTo>
                      <a:pt x="5" y="277"/>
                    </a:lnTo>
                    <a:lnTo>
                      <a:pt x="2" y="274"/>
                    </a:lnTo>
                    <a:lnTo>
                      <a:pt x="1" y="270"/>
                    </a:lnTo>
                    <a:lnTo>
                      <a:pt x="0" y="266"/>
                    </a:lnTo>
                    <a:lnTo>
                      <a:pt x="0" y="99"/>
                    </a:lnTo>
                    <a:lnTo>
                      <a:pt x="1" y="94"/>
                    </a:lnTo>
                    <a:lnTo>
                      <a:pt x="2" y="91"/>
                    </a:lnTo>
                    <a:lnTo>
                      <a:pt x="5" y="88"/>
                    </a:lnTo>
                    <a:lnTo>
                      <a:pt x="8" y="87"/>
                    </a:lnTo>
                    <a:lnTo>
                      <a:pt x="12" y="85"/>
                    </a:lnTo>
                    <a:lnTo>
                      <a:pt x="6" y="74"/>
                    </a:lnTo>
                    <a:lnTo>
                      <a:pt x="4" y="60"/>
                    </a:lnTo>
                    <a:lnTo>
                      <a:pt x="7" y="44"/>
                    </a:lnTo>
                    <a:lnTo>
                      <a:pt x="16" y="29"/>
                    </a:lnTo>
                    <a:lnTo>
                      <a:pt x="29" y="17"/>
                    </a:lnTo>
                    <a:lnTo>
                      <a:pt x="45" y="7"/>
                    </a:lnTo>
                    <a:lnTo>
                      <a:pt x="66" y="2"/>
                    </a:lnTo>
                    <a:lnTo>
                      <a:pt x="88"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9" name="组合 208"/>
            <p:cNvGrpSpPr/>
            <p:nvPr/>
          </p:nvGrpSpPr>
          <p:grpSpPr>
            <a:xfrm>
              <a:off x="2692946" y="4096380"/>
              <a:ext cx="496430" cy="656681"/>
              <a:chOff x="3883026" y="4608513"/>
              <a:chExt cx="452438" cy="598488"/>
            </a:xfrm>
            <a:grpFill/>
          </p:grpSpPr>
          <p:sp>
            <p:nvSpPr>
              <p:cNvPr id="181" name="Freeform 138"/>
              <p:cNvSpPr>
                <a:spLocks noEditPoints="1"/>
              </p:cNvSpPr>
              <p:nvPr/>
            </p:nvSpPr>
            <p:spPr bwMode="auto">
              <a:xfrm>
                <a:off x="3883026" y="4760913"/>
                <a:ext cx="354013" cy="446088"/>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Freeform 139"/>
              <p:cNvSpPr>
                <a:spLocks noEditPoints="1"/>
              </p:cNvSpPr>
              <p:nvPr/>
            </p:nvSpPr>
            <p:spPr bwMode="auto">
              <a:xfrm>
                <a:off x="3973513" y="4791076"/>
                <a:ext cx="219075" cy="214313"/>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3" name="Freeform 140"/>
              <p:cNvSpPr>
                <a:spLocks noEditPoints="1"/>
              </p:cNvSpPr>
              <p:nvPr/>
            </p:nvSpPr>
            <p:spPr bwMode="auto">
              <a:xfrm>
                <a:off x="4102101" y="4608513"/>
                <a:ext cx="233363" cy="204788"/>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Rectangle 141"/>
              <p:cNvSpPr>
                <a:spLocks noChangeArrowheads="1"/>
              </p:cNvSpPr>
              <p:nvPr/>
            </p:nvSpPr>
            <p:spPr bwMode="auto">
              <a:xfrm>
                <a:off x="4156076" y="4664076"/>
                <a:ext cx="120650" cy="9525"/>
              </a:xfrm>
              <a:prstGeom prst="rect">
                <a:avLst/>
              </a:prstGeom>
              <a:grpFill/>
              <a:ln w="0">
                <a:noFill/>
                <a:prstDash val="solid"/>
                <a:miter lim="800000"/>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Rectangle 142"/>
              <p:cNvSpPr>
                <a:spLocks noChangeArrowheads="1"/>
              </p:cNvSpPr>
              <p:nvPr/>
            </p:nvSpPr>
            <p:spPr bwMode="auto">
              <a:xfrm>
                <a:off x="4156076" y="4705351"/>
                <a:ext cx="120650" cy="9525"/>
              </a:xfrm>
              <a:prstGeom prst="rect">
                <a:avLst/>
              </a:prstGeom>
              <a:grpFill/>
              <a:ln w="0">
                <a:noFill/>
                <a:prstDash val="solid"/>
                <a:miter lim="800000"/>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0" name="组合 209"/>
            <p:cNvGrpSpPr/>
            <p:nvPr/>
          </p:nvGrpSpPr>
          <p:grpSpPr>
            <a:xfrm>
              <a:off x="4969565" y="4232245"/>
              <a:ext cx="531267" cy="400627"/>
              <a:chOff x="5394326" y="4732338"/>
              <a:chExt cx="484188" cy="365125"/>
            </a:xfrm>
            <a:grpFill/>
          </p:grpSpPr>
          <p:sp>
            <p:nvSpPr>
              <p:cNvPr id="190" name="Freeform 143"/>
              <p:cNvSpPr>
                <a:spLocks/>
              </p:cNvSpPr>
              <p:nvPr/>
            </p:nvSpPr>
            <p:spPr bwMode="auto">
              <a:xfrm>
                <a:off x="5394326" y="4760913"/>
                <a:ext cx="484188" cy="336550"/>
              </a:xfrm>
              <a:custGeom>
                <a:avLst/>
                <a:gdLst>
                  <a:gd name="T0" fmla="*/ 0 w 305"/>
                  <a:gd name="T1" fmla="*/ 0 h 212"/>
                  <a:gd name="T2" fmla="*/ 6 w 305"/>
                  <a:gd name="T3" fmla="*/ 0 h 212"/>
                  <a:gd name="T4" fmla="*/ 6 w 305"/>
                  <a:gd name="T5" fmla="*/ 206 h 212"/>
                  <a:gd name="T6" fmla="*/ 305 w 305"/>
                  <a:gd name="T7" fmla="*/ 206 h 212"/>
                  <a:gd name="T8" fmla="*/ 305 w 305"/>
                  <a:gd name="T9" fmla="*/ 212 h 212"/>
                  <a:gd name="T10" fmla="*/ 0 w 305"/>
                  <a:gd name="T11" fmla="*/ 212 h 212"/>
                  <a:gd name="T12" fmla="*/ 0 w 305"/>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05" h="212">
                    <a:moveTo>
                      <a:pt x="0" y="0"/>
                    </a:moveTo>
                    <a:lnTo>
                      <a:pt x="6" y="0"/>
                    </a:lnTo>
                    <a:lnTo>
                      <a:pt x="6" y="206"/>
                    </a:lnTo>
                    <a:lnTo>
                      <a:pt x="305" y="206"/>
                    </a:lnTo>
                    <a:lnTo>
                      <a:pt x="305" y="212"/>
                    </a:lnTo>
                    <a:lnTo>
                      <a:pt x="0" y="212"/>
                    </a:lnTo>
                    <a:lnTo>
                      <a:pt x="0"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144"/>
              <p:cNvSpPr>
                <a:spLocks noEditPoints="1"/>
              </p:cNvSpPr>
              <p:nvPr/>
            </p:nvSpPr>
            <p:spPr bwMode="auto">
              <a:xfrm>
                <a:off x="5449888" y="4946651"/>
                <a:ext cx="76200" cy="123825"/>
              </a:xfrm>
              <a:custGeom>
                <a:avLst/>
                <a:gdLst>
                  <a:gd name="T0" fmla="*/ 23 w 48"/>
                  <a:gd name="T1" fmla="*/ 7 h 78"/>
                  <a:gd name="T2" fmla="*/ 19 w 48"/>
                  <a:gd name="T3" fmla="*/ 8 h 78"/>
                  <a:gd name="T4" fmla="*/ 15 w 48"/>
                  <a:gd name="T5" fmla="*/ 9 h 78"/>
                  <a:gd name="T6" fmla="*/ 11 w 48"/>
                  <a:gd name="T7" fmla="*/ 11 h 78"/>
                  <a:gd name="T8" fmla="*/ 8 w 48"/>
                  <a:gd name="T9" fmla="*/ 15 h 78"/>
                  <a:gd name="T10" fmla="*/ 7 w 48"/>
                  <a:gd name="T11" fmla="*/ 19 h 78"/>
                  <a:gd name="T12" fmla="*/ 6 w 48"/>
                  <a:gd name="T13" fmla="*/ 23 h 78"/>
                  <a:gd name="T14" fmla="*/ 6 w 48"/>
                  <a:gd name="T15" fmla="*/ 73 h 78"/>
                  <a:gd name="T16" fmla="*/ 42 w 48"/>
                  <a:gd name="T17" fmla="*/ 73 h 78"/>
                  <a:gd name="T18" fmla="*/ 42 w 48"/>
                  <a:gd name="T19" fmla="*/ 23 h 78"/>
                  <a:gd name="T20" fmla="*/ 42 w 48"/>
                  <a:gd name="T21" fmla="*/ 19 h 78"/>
                  <a:gd name="T22" fmla="*/ 40 w 48"/>
                  <a:gd name="T23" fmla="*/ 15 h 78"/>
                  <a:gd name="T24" fmla="*/ 37 w 48"/>
                  <a:gd name="T25" fmla="*/ 11 h 78"/>
                  <a:gd name="T26" fmla="*/ 34 w 48"/>
                  <a:gd name="T27" fmla="*/ 9 h 78"/>
                  <a:gd name="T28" fmla="*/ 30 w 48"/>
                  <a:gd name="T29" fmla="*/ 8 h 78"/>
                  <a:gd name="T30" fmla="*/ 25 w 48"/>
                  <a:gd name="T31" fmla="*/ 7 h 78"/>
                  <a:gd name="T32" fmla="*/ 23 w 48"/>
                  <a:gd name="T33" fmla="*/ 7 h 78"/>
                  <a:gd name="T34" fmla="*/ 23 w 48"/>
                  <a:gd name="T35" fmla="*/ 0 h 78"/>
                  <a:gd name="T36" fmla="*/ 25 w 48"/>
                  <a:gd name="T37" fmla="*/ 0 h 78"/>
                  <a:gd name="T38" fmla="*/ 37 w 48"/>
                  <a:gd name="T39" fmla="*/ 3 h 78"/>
                  <a:gd name="T40" fmla="*/ 45 w 48"/>
                  <a:gd name="T41" fmla="*/ 12 h 78"/>
                  <a:gd name="T42" fmla="*/ 48 w 48"/>
                  <a:gd name="T43" fmla="*/ 23 h 78"/>
                  <a:gd name="T44" fmla="*/ 48 w 48"/>
                  <a:gd name="T45" fmla="*/ 78 h 78"/>
                  <a:gd name="T46" fmla="*/ 0 w 48"/>
                  <a:gd name="T47" fmla="*/ 78 h 78"/>
                  <a:gd name="T48" fmla="*/ 0 w 48"/>
                  <a:gd name="T49" fmla="*/ 23 h 78"/>
                  <a:gd name="T50" fmla="*/ 4 w 48"/>
                  <a:gd name="T51" fmla="*/ 12 h 78"/>
                  <a:gd name="T52" fmla="*/ 11 w 48"/>
                  <a:gd name="T53" fmla="*/ 3 h 78"/>
                  <a:gd name="T54" fmla="*/ 23 w 48"/>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78">
                    <a:moveTo>
                      <a:pt x="23" y="7"/>
                    </a:moveTo>
                    <a:lnTo>
                      <a:pt x="19" y="8"/>
                    </a:lnTo>
                    <a:lnTo>
                      <a:pt x="15" y="9"/>
                    </a:lnTo>
                    <a:lnTo>
                      <a:pt x="11" y="11"/>
                    </a:lnTo>
                    <a:lnTo>
                      <a:pt x="8" y="15"/>
                    </a:lnTo>
                    <a:lnTo>
                      <a:pt x="7" y="19"/>
                    </a:lnTo>
                    <a:lnTo>
                      <a:pt x="6" y="23"/>
                    </a:lnTo>
                    <a:lnTo>
                      <a:pt x="6" y="73"/>
                    </a:lnTo>
                    <a:lnTo>
                      <a:pt x="42" y="73"/>
                    </a:lnTo>
                    <a:lnTo>
                      <a:pt x="42" y="23"/>
                    </a:lnTo>
                    <a:lnTo>
                      <a:pt x="42" y="19"/>
                    </a:lnTo>
                    <a:lnTo>
                      <a:pt x="40" y="15"/>
                    </a:lnTo>
                    <a:lnTo>
                      <a:pt x="37" y="11"/>
                    </a:lnTo>
                    <a:lnTo>
                      <a:pt x="34" y="9"/>
                    </a:lnTo>
                    <a:lnTo>
                      <a:pt x="30" y="8"/>
                    </a:lnTo>
                    <a:lnTo>
                      <a:pt x="25" y="7"/>
                    </a:lnTo>
                    <a:lnTo>
                      <a:pt x="23" y="7"/>
                    </a:lnTo>
                    <a:close/>
                    <a:moveTo>
                      <a:pt x="23" y="0"/>
                    </a:moveTo>
                    <a:lnTo>
                      <a:pt x="25" y="0"/>
                    </a:lnTo>
                    <a:lnTo>
                      <a:pt x="37" y="3"/>
                    </a:lnTo>
                    <a:lnTo>
                      <a:pt x="45" y="12"/>
                    </a:lnTo>
                    <a:lnTo>
                      <a:pt x="48" y="23"/>
                    </a:lnTo>
                    <a:lnTo>
                      <a:pt x="48" y="78"/>
                    </a:lnTo>
                    <a:lnTo>
                      <a:pt x="0" y="78"/>
                    </a:lnTo>
                    <a:lnTo>
                      <a:pt x="0" y="23"/>
                    </a:lnTo>
                    <a:lnTo>
                      <a:pt x="4" y="12"/>
                    </a:lnTo>
                    <a:lnTo>
                      <a:pt x="11" y="3"/>
                    </a:lnTo>
                    <a:lnTo>
                      <a:pt x="2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Freeform 145"/>
              <p:cNvSpPr>
                <a:spLocks noEditPoints="1"/>
              </p:cNvSpPr>
              <p:nvPr/>
            </p:nvSpPr>
            <p:spPr bwMode="auto">
              <a:xfrm>
                <a:off x="5556251" y="4892676"/>
                <a:ext cx="74613" cy="177800"/>
              </a:xfrm>
              <a:custGeom>
                <a:avLst/>
                <a:gdLst>
                  <a:gd name="T0" fmla="*/ 22 w 47"/>
                  <a:gd name="T1" fmla="*/ 7 h 112"/>
                  <a:gd name="T2" fmla="*/ 18 w 47"/>
                  <a:gd name="T3" fmla="*/ 7 h 112"/>
                  <a:gd name="T4" fmla="*/ 14 w 47"/>
                  <a:gd name="T5" fmla="*/ 9 h 112"/>
                  <a:gd name="T6" fmla="*/ 11 w 47"/>
                  <a:gd name="T7" fmla="*/ 11 h 112"/>
                  <a:gd name="T8" fmla="*/ 8 w 47"/>
                  <a:gd name="T9" fmla="*/ 15 h 112"/>
                  <a:gd name="T10" fmla="*/ 6 w 47"/>
                  <a:gd name="T11" fmla="*/ 19 h 112"/>
                  <a:gd name="T12" fmla="*/ 6 w 47"/>
                  <a:gd name="T13" fmla="*/ 23 h 112"/>
                  <a:gd name="T14" fmla="*/ 6 w 47"/>
                  <a:gd name="T15" fmla="*/ 107 h 112"/>
                  <a:gd name="T16" fmla="*/ 42 w 47"/>
                  <a:gd name="T17" fmla="*/ 107 h 112"/>
                  <a:gd name="T18" fmla="*/ 42 w 47"/>
                  <a:gd name="T19" fmla="*/ 23 h 112"/>
                  <a:gd name="T20" fmla="*/ 41 w 47"/>
                  <a:gd name="T21" fmla="*/ 19 h 112"/>
                  <a:gd name="T22" fmla="*/ 40 w 47"/>
                  <a:gd name="T23" fmla="*/ 15 h 112"/>
                  <a:gd name="T24" fmla="*/ 37 w 47"/>
                  <a:gd name="T25" fmla="*/ 11 h 112"/>
                  <a:gd name="T26" fmla="*/ 33 w 47"/>
                  <a:gd name="T27" fmla="*/ 9 h 112"/>
                  <a:gd name="T28" fmla="*/ 29 w 47"/>
                  <a:gd name="T29" fmla="*/ 7 h 112"/>
                  <a:gd name="T30" fmla="*/ 25 w 47"/>
                  <a:gd name="T31" fmla="*/ 7 h 112"/>
                  <a:gd name="T32" fmla="*/ 22 w 47"/>
                  <a:gd name="T33" fmla="*/ 7 h 112"/>
                  <a:gd name="T34" fmla="*/ 22 w 47"/>
                  <a:gd name="T35" fmla="*/ 0 h 112"/>
                  <a:gd name="T36" fmla="*/ 25 w 47"/>
                  <a:gd name="T37" fmla="*/ 0 h 112"/>
                  <a:gd name="T38" fmla="*/ 37 w 47"/>
                  <a:gd name="T39" fmla="*/ 4 h 112"/>
                  <a:gd name="T40" fmla="*/ 44 w 47"/>
                  <a:gd name="T41" fmla="*/ 12 h 112"/>
                  <a:gd name="T42" fmla="*/ 47 w 47"/>
                  <a:gd name="T43" fmla="*/ 23 h 112"/>
                  <a:gd name="T44" fmla="*/ 47 w 47"/>
                  <a:gd name="T45" fmla="*/ 112 h 112"/>
                  <a:gd name="T46" fmla="*/ 0 w 47"/>
                  <a:gd name="T47" fmla="*/ 112 h 112"/>
                  <a:gd name="T48" fmla="*/ 0 w 47"/>
                  <a:gd name="T49" fmla="*/ 23 h 112"/>
                  <a:gd name="T50" fmla="*/ 3 w 47"/>
                  <a:gd name="T51" fmla="*/ 12 h 112"/>
                  <a:gd name="T52" fmla="*/ 11 w 47"/>
                  <a:gd name="T53" fmla="*/ 4 h 112"/>
                  <a:gd name="T54" fmla="*/ 22 w 47"/>
                  <a:gd name="T5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112">
                    <a:moveTo>
                      <a:pt x="22" y="7"/>
                    </a:moveTo>
                    <a:lnTo>
                      <a:pt x="18" y="7"/>
                    </a:lnTo>
                    <a:lnTo>
                      <a:pt x="14" y="9"/>
                    </a:lnTo>
                    <a:lnTo>
                      <a:pt x="11" y="11"/>
                    </a:lnTo>
                    <a:lnTo>
                      <a:pt x="8" y="15"/>
                    </a:lnTo>
                    <a:lnTo>
                      <a:pt x="6" y="19"/>
                    </a:lnTo>
                    <a:lnTo>
                      <a:pt x="6" y="23"/>
                    </a:lnTo>
                    <a:lnTo>
                      <a:pt x="6" y="107"/>
                    </a:lnTo>
                    <a:lnTo>
                      <a:pt x="42" y="107"/>
                    </a:lnTo>
                    <a:lnTo>
                      <a:pt x="42" y="23"/>
                    </a:lnTo>
                    <a:lnTo>
                      <a:pt x="41" y="19"/>
                    </a:lnTo>
                    <a:lnTo>
                      <a:pt x="40" y="15"/>
                    </a:lnTo>
                    <a:lnTo>
                      <a:pt x="37" y="11"/>
                    </a:lnTo>
                    <a:lnTo>
                      <a:pt x="33" y="9"/>
                    </a:lnTo>
                    <a:lnTo>
                      <a:pt x="29" y="7"/>
                    </a:lnTo>
                    <a:lnTo>
                      <a:pt x="25" y="7"/>
                    </a:lnTo>
                    <a:lnTo>
                      <a:pt x="22" y="7"/>
                    </a:lnTo>
                    <a:close/>
                    <a:moveTo>
                      <a:pt x="22" y="0"/>
                    </a:moveTo>
                    <a:lnTo>
                      <a:pt x="25" y="0"/>
                    </a:lnTo>
                    <a:lnTo>
                      <a:pt x="37" y="4"/>
                    </a:lnTo>
                    <a:lnTo>
                      <a:pt x="44" y="12"/>
                    </a:lnTo>
                    <a:lnTo>
                      <a:pt x="47" y="23"/>
                    </a:lnTo>
                    <a:lnTo>
                      <a:pt x="47" y="112"/>
                    </a:lnTo>
                    <a:lnTo>
                      <a:pt x="0" y="112"/>
                    </a:lnTo>
                    <a:lnTo>
                      <a:pt x="0" y="23"/>
                    </a:lnTo>
                    <a:lnTo>
                      <a:pt x="3" y="12"/>
                    </a:lnTo>
                    <a:lnTo>
                      <a:pt x="11" y="4"/>
                    </a:lnTo>
                    <a:lnTo>
                      <a:pt x="2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146"/>
              <p:cNvSpPr>
                <a:spLocks noEditPoints="1"/>
              </p:cNvSpPr>
              <p:nvPr/>
            </p:nvSpPr>
            <p:spPr bwMode="auto">
              <a:xfrm>
                <a:off x="5662613" y="4840288"/>
                <a:ext cx="76200" cy="230188"/>
              </a:xfrm>
              <a:custGeom>
                <a:avLst/>
                <a:gdLst>
                  <a:gd name="T0" fmla="*/ 22 w 48"/>
                  <a:gd name="T1" fmla="*/ 6 h 145"/>
                  <a:gd name="T2" fmla="*/ 17 w 48"/>
                  <a:gd name="T3" fmla="*/ 6 h 145"/>
                  <a:gd name="T4" fmla="*/ 14 w 48"/>
                  <a:gd name="T5" fmla="*/ 8 h 145"/>
                  <a:gd name="T6" fmla="*/ 11 w 48"/>
                  <a:gd name="T7" fmla="*/ 11 h 145"/>
                  <a:gd name="T8" fmla="*/ 8 w 48"/>
                  <a:gd name="T9" fmla="*/ 14 h 145"/>
                  <a:gd name="T10" fmla="*/ 6 w 48"/>
                  <a:gd name="T11" fmla="*/ 18 h 145"/>
                  <a:gd name="T12" fmla="*/ 5 w 48"/>
                  <a:gd name="T13" fmla="*/ 23 h 145"/>
                  <a:gd name="T14" fmla="*/ 5 w 48"/>
                  <a:gd name="T15" fmla="*/ 140 h 145"/>
                  <a:gd name="T16" fmla="*/ 41 w 48"/>
                  <a:gd name="T17" fmla="*/ 140 h 145"/>
                  <a:gd name="T18" fmla="*/ 41 w 48"/>
                  <a:gd name="T19" fmla="*/ 23 h 145"/>
                  <a:gd name="T20" fmla="*/ 40 w 48"/>
                  <a:gd name="T21" fmla="*/ 18 h 145"/>
                  <a:gd name="T22" fmla="*/ 39 w 48"/>
                  <a:gd name="T23" fmla="*/ 14 h 145"/>
                  <a:gd name="T24" fmla="*/ 36 w 48"/>
                  <a:gd name="T25" fmla="*/ 11 h 145"/>
                  <a:gd name="T26" fmla="*/ 33 w 48"/>
                  <a:gd name="T27" fmla="*/ 8 h 145"/>
                  <a:gd name="T28" fmla="*/ 29 w 48"/>
                  <a:gd name="T29" fmla="*/ 6 h 145"/>
                  <a:gd name="T30" fmla="*/ 25 w 48"/>
                  <a:gd name="T31" fmla="*/ 6 h 145"/>
                  <a:gd name="T32" fmla="*/ 22 w 48"/>
                  <a:gd name="T33" fmla="*/ 6 h 145"/>
                  <a:gd name="T34" fmla="*/ 22 w 48"/>
                  <a:gd name="T35" fmla="*/ 0 h 145"/>
                  <a:gd name="T36" fmla="*/ 25 w 48"/>
                  <a:gd name="T37" fmla="*/ 0 h 145"/>
                  <a:gd name="T38" fmla="*/ 36 w 48"/>
                  <a:gd name="T39" fmla="*/ 3 h 145"/>
                  <a:gd name="T40" fmla="*/ 44 w 48"/>
                  <a:gd name="T41" fmla="*/ 12 h 145"/>
                  <a:gd name="T42" fmla="*/ 48 w 48"/>
                  <a:gd name="T43" fmla="*/ 23 h 145"/>
                  <a:gd name="T44" fmla="*/ 48 w 48"/>
                  <a:gd name="T45" fmla="*/ 145 h 145"/>
                  <a:gd name="T46" fmla="*/ 0 w 48"/>
                  <a:gd name="T47" fmla="*/ 145 h 145"/>
                  <a:gd name="T48" fmla="*/ 0 w 48"/>
                  <a:gd name="T49" fmla="*/ 23 h 145"/>
                  <a:gd name="T50" fmla="*/ 2 w 48"/>
                  <a:gd name="T51" fmla="*/ 12 h 145"/>
                  <a:gd name="T52" fmla="*/ 11 w 48"/>
                  <a:gd name="T53" fmla="*/ 3 h 145"/>
                  <a:gd name="T54" fmla="*/ 22 w 48"/>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5">
                    <a:moveTo>
                      <a:pt x="22" y="6"/>
                    </a:moveTo>
                    <a:lnTo>
                      <a:pt x="17" y="6"/>
                    </a:lnTo>
                    <a:lnTo>
                      <a:pt x="14" y="8"/>
                    </a:lnTo>
                    <a:lnTo>
                      <a:pt x="11" y="11"/>
                    </a:lnTo>
                    <a:lnTo>
                      <a:pt x="8" y="14"/>
                    </a:lnTo>
                    <a:lnTo>
                      <a:pt x="6" y="18"/>
                    </a:lnTo>
                    <a:lnTo>
                      <a:pt x="5" y="23"/>
                    </a:lnTo>
                    <a:lnTo>
                      <a:pt x="5" y="140"/>
                    </a:lnTo>
                    <a:lnTo>
                      <a:pt x="41" y="140"/>
                    </a:lnTo>
                    <a:lnTo>
                      <a:pt x="41" y="23"/>
                    </a:lnTo>
                    <a:lnTo>
                      <a:pt x="40" y="18"/>
                    </a:lnTo>
                    <a:lnTo>
                      <a:pt x="39" y="14"/>
                    </a:lnTo>
                    <a:lnTo>
                      <a:pt x="36" y="11"/>
                    </a:lnTo>
                    <a:lnTo>
                      <a:pt x="33" y="8"/>
                    </a:lnTo>
                    <a:lnTo>
                      <a:pt x="29" y="6"/>
                    </a:lnTo>
                    <a:lnTo>
                      <a:pt x="25" y="6"/>
                    </a:lnTo>
                    <a:lnTo>
                      <a:pt x="22" y="6"/>
                    </a:lnTo>
                    <a:close/>
                    <a:moveTo>
                      <a:pt x="22" y="0"/>
                    </a:moveTo>
                    <a:lnTo>
                      <a:pt x="25" y="0"/>
                    </a:lnTo>
                    <a:lnTo>
                      <a:pt x="36" y="3"/>
                    </a:lnTo>
                    <a:lnTo>
                      <a:pt x="44" y="12"/>
                    </a:lnTo>
                    <a:lnTo>
                      <a:pt x="48" y="23"/>
                    </a:lnTo>
                    <a:lnTo>
                      <a:pt x="48" y="145"/>
                    </a:lnTo>
                    <a:lnTo>
                      <a:pt x="0" y="145"/>
                    </a:lnTo>
                    <a:lnTo>
                      <a:pt x="0" y="23"/>
                    </a:lnTo>
                    <a:lnTo>
                      <a:pt x="2" y="12"/>
                    </a:lnTo>
                    <a:lnTo>
                      <a:pt x="11" y="3"/>
                    </a:lnTo>
                    <a:lnTo>
                      <a:pt x="2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Freeform 147"/>
              <p:cNvSpPr>
                <a:spLocks noEditPoints="1"/>
              </p:cNvSpPr>
              <p:nvPr/>
            </p:nvSpPr>
            <p:spPr bwMode="auto">
              <a:xfrm>
                <a:off x="5767388" y="4784726"/>
                <a:ext cx="76200" cy="285750"/>
              </a:xfrm>
              <a:custGeom>
                <a:avLst/>
                <a:gdLst>
                  <a:gd name="T0" fmla="*/ 23 w 48"/>
                  <a:gd name="T1" fmla="*/ 5 h 180"/>
                  <a:gd name="T2" fmla="*/ 19 w 48"/>
                  <a:gd name="T3" fmla="*/ 6 h 180"/>
                  <a:gd name="T4" fmla="*/ 14 w 48"/>
                  <a:gd name="T5" fmla="*/ 9 h 180"/>
                  <a:gd name="T6" fmla="*/ 11 w 48"/>
                  <a:gd name="T7" fmla="*/ 11 h 180"/>
                  <a:gd name="T8" fmla="*/ 8 w 48"/>
                  <a:gd name="T9" fmla="*/ 14 h 180"/>
                  <a:gd name="T10" fmla="*/ 7 w 48"/>
                  <a:gd name="T11" fmla="*/ 18 h 180"/>
                  <a:gd name="T12" fmla="*/ 6 w 48"/>
                  <a:gd name="T13" fmla="*/ 23 h 180"/>
                  <a:gd name="T14" fmla="*/ 6 w 48"/>
                  <a:gd name="T15" fmla="*/ 175 h 180"/>
                  <a:gd name="T16" fmla="*/ 41 w 48"/>
                  <a:gd name="T17" fmla="*/ 175 h 180"/>
                  <a:gd name="T18" fmla="*/ 41 w 48"/>
                  <a:gd name="T19" fmla="*/ 23 h 180"/>
                  <a:gd name="T20" fmla="*/ 41 w 48"/>
                  <a:gd name="T21" fmla="*/ 18 h 180"/>
                  <a:gd name="T22" fmla="*/ 39 w 48"/>
                  <a:gd name="T23" fmla="*/ 14 h 180"/>
                  <a:gd name="T24" fmla="*/ 37 w 48"/>
                  <a:gd name="T25" fmla="*/ 11 h 180"/>
                  <a:gd name="T26" fmla="*/ 34 w 48"/>
                  <a:gd name="T27" fmla="*/ 9 h 180"/>
                  <a:gd name="T28" fmla="*/ 29 w 48"/>
                  <a:gd name="T29" fmla="*/ 6 h 180"/>
                  <a:gd name="T30" fmla="*/ 25 w 48"/>
                  <a:gd name="T31" fmla="*/ 5 h 180"/>
                  <a:gd name="T32" fmla="*/ 23 w 48"/>
                  <a:gd name="T33" fmla="*/ 5 h 180"/>
                  <a:gd name="T34" fmla="*/ 23 w 48"/>
                  <a:gd name="T35" fmla="*/ 0 h 180"/>
                  <a:gd name="T36" fmla="*/ 25 w 48"/>
                  <a:gd name="T37" fmla="*/ 0 h 180"/>
                  <a:gd name="T38" fmla="*/ 37 w 48"/>
                  <a:gd name="T39" fmla="*/ 3 h 180"/>
                  <a:gd name="T40" fmla="*/ 45 w 48"/>
                  <a:gd name="T41" fmla="*/ 11 h 180"/>
                  <a:gd name="T42" fmla="*/ 48 w 48"/>
                  <a:gd name="T43" fmla="*/ 23 h 180"/>
                  <a:gd name="T44" fmla="*/ 48 w 48"/>
                  <a:gd name="T45" fmla="*/ 180 h 180"/>
                  <a:gd name="T46" fmla="*/ 0 w 48"/>
                  <a:gd name="T47" fmla="*/ 180 h 180"/>
                  <a:gd name="T48" fmla="*/ 0 w 48"/>
                  <a:gd name="T49" fmla="*/ 23 h 180"/>
                  <a:gd name="T50" fmla="*/ 3 w 48"/>
                  <a:gd name="T51" fmla="*/ 11 h 180"/>
                  <a:gd name="T52" fmla="*/ 11 w 48"/>
                  <a:gd name="T53" fmla="*/ 3 h 180"/>
                  <a:gd name="T54" fmla="*/ 23 w 48"/>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80">
                    <a:moveTo>
                      <a:pt x="23" y="5"/>
                    </a:moveTo>
                    <a:lnTo>
                      <a:pt x="19" y="6"/>
                    </a:lnTo>
                    <a:lnTo>
                      <a:pt x="14" y="9"/>
                    </a:lnTo>
                    <a:lnTo>
                      <a:pt x="11" y="11"/>
                    </a:lnTo>
                    <a:lnTo>
                      <a:pt x="8" y="14"/>
                    </a:lnTo>
                    <a:lnTo>
                      <a:pt x="7" y="18"/>
                    </a:lnTo>
                    <a:lnTo>
                      <a:pt x="6" y="23"/>
                    </a:lnTo>
                    <a:lnTo>
                      <a:pt x="6" y="175"/>
                    </a:lnTo>
                    <a:lnTo>
                      <a:pt x="41" y="175"/>
                    </a:lnTo>
                    <a:lnTo>
                      <a:pt x="41" y="23"/>
                    </a:lnTo>
                    <a:lnTo>
                      <a:pt x="41" y="18"/>
                    </a:lnTo>
                    <a:lnTo>
                      <a:pt x="39" y="14"/>
                    </a:lnTo>
                    <a:lnTo>
                      <a:pt x="37" y="11"/>
                    </a:lnTo>
                    <a:lnTo>
                      <a:pt x="34" y="9"/>
                    </a:lnTo>
                    <a:lnTo>
                      <a:pt x="29" y="6"/>
                    </a:lnTo>
                    <a:lnTo>
                      <a:pt x="25" y="5"/>
                    </a:lnTo>
                    <a:lnTo>
                      <a:pt x="23" y="5"/>
                    </a:lnTo>
                    <a:close/>
                    <a:moveTo>
                      <a:pt x="23" y="0"/>
                    </a:moveTo>
                    <a:lnTo>
                      <a:pt x="25" y="0"/>
                    </a:lnTo>
                    <a:lnTo>
                      <a:pt x="37" y="3"/>
                    </a:lnTo>
                    <a:lnTo>
                      <a:pt x="45" y="11"/>
                    </a:lnTo>
                    <a:lnTo>
                      <a:pt x="48" y="23"/>
                    </a:lnTo>
                    <a:lnTo>
                      <a:pt x="48" y="180"/>
                    </a:lnTo>
                    <a:lnTo>
                      <a:pt x="0" y="180"/>
                    </a:lnTo>
                    <a:lnTo>
                      <a:pt x="0" y="23"/>
                    </a:lnTo>
                    <a:lnTo>
                      <a:pt x="3" y="11"/>
                    </a:lnTo>
                    <a:lnTo>
                      <a:pt x="11" y="3"/>
                    </a:lnTo>
                    <a:lnTo>
                      <a:pt x="2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148"/>
              <p:cNvSpPr>
                <a:spLocks/>
              </p:cNvSpPr>
              <p:nvPr/>
            </p:nvSpPr>
            <p:spPr bwMode="auto">
              <a:xfrm>
                <a:off x="5453063" y="4732338"/>
                <a:ext cx="293688" cy="153988"/>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8" name="组合 207"/>
            <p:cNvGrpSpPr/>
            <p:nvPr/>
          </p:nvGrpSpPr>
          <p:grpSpPr>
            <a:xfrm>
              <a:off x="7326383" y="4173021"/>
              <a:ext cx="607909" cy="538235"/>
              <a:chOff x="6907213" y="4678363"/>
              <a:chExt cx="554038" cy="490538"/>
            </a:xfrm>
            <a:grpFill/>
          </p:grpSpPr>
          <p:sp>
            <p:nvSpPr>
              <p:cNvPr id="201" name="Freeform 149"/>
              <p:cNvSpPr>
                <a:spLocks noEditPoints="1"/>
              </p:cNvSpPr>
              <p:nvPr/>
            </p:nvSpPr>
            <p:spPr bwMode="auto">
              <a:xfrm>
                <a:off x="6907213" y="4678363"/>
                <a:ext cx="554038" cy="490538"/>
              </a:xfrm>
              <a:custGeom>
                <a:avLst/>
                <a:gdLst>
                  <a:gd name="T0" fmla="*/ 13 w 349"/>
                  <a:gd name="T1" fmla="*/ 182 h 309"/>
                  <a:gd name="T2" fmla="*/ 193 w 349"/>
                  <a:gd name="T3" fmla="*/ 154 h 309"/>
                  <a:gd name="T4" fmla="*/ 292 w 349"/>
                  <a:gd name="T5" fmla="*/ 118 h 309"/>
                  <a:gd name="T6" fmla="*/ 338 w 349"/>
                  <a:gd name="T7" fmla="*/ 166 h 309"/>
                  <a:gd name="T8" fmla="*/ 198 w 349"/>
                  <a:gd name="T9" fmla="*/ 114 h 309"/>
                  <a:gd name="T10" fmla="*/ 343 w 349"/>
                  <a:gd name="T11" fmla="*/ 303 h 309"/>
                  <a:gd name="T12" fmla="*/ 286 w 349"/>
                  <a:gd name="T13" fmla="*/ 171 h 309"/>
                  <a:gd name="T14" fmla="*/ 198 w 349"/>
                  <a:gd name="T15" fmla="*/ 114 h 309"/>
                  <a:gd name="T16" fmla="*/ 57 w 349"/>
                  <a:gd name="T17" fmla="*/ 120 h 309"/>
                  <a:gd name="T18" fmla="*/ 193 w 349"/>
                  <a:gd name="T19" fmla="*/ 108 h 309"/>
                  <a:gd name="T20" fmla="*/ 207 w 349"/>
                  <a:gd name="T21" fmla="*/ 21 h 309"/>
                  <a:gd name="T22" fmla="*/ 54 w 349"/>
                  <a:gd name="T23" fmla="*/ 5 h 309"/>
                  <a:gd name="T24" fmla="*/ 46 w 349"/>
                  <a:gd name="T25" fmla="*/ 7 h 309"/>
                  <a:gd name="T26" fmla="*/ 42 w 349"/>
                  <a:gd name="T27" fmla="*/ 14 h 309"/>
                  <a:gd name="T28" fmla="*/ 41 w 349"/>
                  <a:gd name="T29" fmla="*/ 123 h 309"/>
                  <a:gd name="T30" fmla="*/ 44 w 349"/>
                  <a:gd name="T31" fmla="*/ 131 h 309"/>
                  <a:gd name="T32" fmla="*/ 50 w 349"/>
                  <a:gd name="T33" fmla="*/ 135 h 309"/>
                  <a:gd name="T34" fmla="*/ 193 w 349"/>
                  <a:gd name="T35" fmla="*/ 136 h 309"/>
                  <a:gd name="T36" fmla="*/ 51 w 349"/>
                  <a:gd name="T37" fmla="*/ 127 h 309"/>
                  <a:gd name="T38" fmla="*/ 212 w 349"/>
                  <a:gd name="T39" fmla="*/ 15 h 309"/>
                  <a:gd name="T40" fmla="*/ 222 w 349"/>
                  <a:gd name="T41" fmla="*/ 108 h 309"/>
                  <a:gd name="T42" fmla="*/ 222 w 349"/>
                  <a:gd name="T43" fmla="*/ 14 h 309"/>
                  <a:gd name="T44" fmla="*/ 218 w 349"/>
                  <a:gd name="T45" fmla="*/ 7 h 309"/>
                  <a:gd name="T46" fmla="*/ 210 w 349"/>
                  <a:gd name="T47" fmla="*/ 5 h 309"/>
                  <a:gd name="T48" fmla="*/ 54 w 349"/>
                  <a:gd name="T49" fmla="*/ 0 h 309"/>
                  <a:gd name="T50" fmla="*/ 219 w 349"/>
                  <a:gd name="T51" fmla="*/ 2 h 309"/>
                  <a:gd name="T52" fmla="*/ 229 w 349"/>
                  <a:gd name="T53" fmla="*/ 18 h 309"/>
                  <a:gd name="T54" fmla="*/ 291 w 349"/>
                  <a:gd name="T55" fmla="*/ 108 h 309"/>
                  <a:gd name="T56" fmla="*/ 349 w 349"/>
                  <a:gd name="T57" fmla="*/ 309 h 309"/>
                  <a:gd name="T58" fmla="*/ 193 w 349"/>
                  <a:gd name="T59" fmla="*/ 188 h 309"/>
                  <a:gd name="T60" fmla="*/ 37 w 349"/>
                  <a:gd name="T61" fmla="*/ 148 h 309"/>
                  <a:gd name="T62" fmla="*/ 193 w 349"/>
                  <a:gd name="T63" fmla="*/ 142 h 309"/>
                  <a:gd name="T64" fmla="*/ 44 w 349"/>
                  <a:gd name="T65" fmla="*/ 140 h 309"/>
                  <a:gd name="T66" fmla="*/ 35 w 349"/>
                  <a:gd name="T67" fmla="*/ 123 h 309"/>
                  <a:gd name="T68" fmla="*/ 38 w 349"/>
                  <a:gd name="T69" fmla="*/ 8 h 309"/>
                  <a:gd name="T70" fmla="*/ 54 w 349"/>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9" h="309">
                    <a:moveTo>
                      <a:pt x="40" y="154"/>
                    </a:moveTo>
                    <a:lnTo>
                      <a:pt x="13" y="182"/>
                    </a:lnTo>
                    <a:lnTo>
                      <a:pt x="193" y="182"/>
                    </a:lnTo>
                    <a:lnTo>
                      <a:pt x="193" y="154"/>
                    </a:lnTo>
                    <a:lnTo>
                      <a:pt x="40" y="154"/>
                    </a:lnTo>
                    <a:close/>
                    <a:moveTo>
                      <a:pt x="292" y="118"/>
                    </a:moveTo>
                    <a:lnTo>
                      <a:pt x="292" y="166"/>
                    </a:lnTo>
                    <a:lnTo>
                      <a:pt x="338" y="166"/>
                    </a:lnTo>
                    <a:lnTo>
                      <a:pt x="292" y="118"/>
                    </a:lnTo>
                    <a:close/>
                    <a:moveTo>
                      <a:pt x="198" y="114"/>
                    </a:moveTo>
                    <a:lnTo>
                      <a:pt x="198" y="303"/>
                    </a:lnTo>
                    <a:lnTo>
                      <a:pt x="343" y="303"/>
                    </a:lnTo>
                    <a:lnTo>
                      <a:pt x="343" y="171"/>
                    </a:lnTo>
                    <a:lnTo>
                      <a:pt x="286" y="171"/>
                    </a:lnTo>
                    <a:lnTo>
                      <a:pt x="286" y="114"/>
                    </a:lnTo>
                    <a:lnTo>
                      <a:pt x="198" y="114"/>
                    </a:lnTo>
                    <a:close/>
                    <a:moveTo>
                      <a:pt x="57" y="21"/>
                    </a:moveTo>
                    <a:lnTo>
                      <a:pt x="57" y="120"/>
                    </a:lnTo>
                    <a:lnTo>
                      <a:pt x="193" y="120"/>
                    </a:lnTo>
                    <a:lnTo>
                      <a:pt x="193" y="108"/>
                    </a:lnTo>
                    <a:lnTo>
                      <a:pt x="207" y="108"/>
                    </a:lnTo>
                    <a:lnTo>
                      <a:pt x="207" y="21"/>
                    </a:lnTo>
                    <a:lnTo>
                      <a:pt x="57" y="21"/>
                    </a:lnTo>
                    <a:close/>
                    <a:moveTo>
                      <a:pt x="54" y="5"/>
                    </a:moveTo>
                    <a:lnTo>
                      <a:pt x="50" y="6"/>
                    </a:lnTo>
                    <a:lnTo>
                      <a:pt x="46" y="7"/>
                    </a:lnTo>
                    <a:lnTo>
                      <a:pt x="44" y="10"/>
                    </a:lnTo>
                    <a:lnTo>
                      <a:pt x="42" y="14"/>
                    </a:lnTo>
                    <a:lnTo>
                      <a:pt x="41" y="18"/>
                    </a:lnTo>
                    <a:lnTo>
                      <a:pt x="41" y="123"/>
                    </a:lnTo>
                    <a:lnTo>
                      <a:pt x="42" y="128"/>
                    </a:lnTo>
                    <a:lnTo>
                      <a:pt x="44" y="131"/>
                    </a:lnTo>
                    <a:lnTo>
                      <a:pt x="46" y="133"/>
                    </a:lnTo>
                    <a:lnTo>
                      <a:pt x="50" y="135"/>
                    </a:lnTo>
                    <a:lnTo>
                      <a:pt x="54" y="136"/>
                    </a:lnTo>
                    <a:lnTo>
                      <a:pt x="193" y="136"/>
                    </a:lnTo>
                    <a:lnTo>
                      <a:pt x="193" y="127"/>
                    </a:lnTo>
                    <a:lnTo>
                      <a:pt x="51" y="127"/>
                    </a:lnTo>
                    <a:lnTo>
                      <a:pt x="51" y="15"/>
                    </a:lnTo>
                    <a:lnTo>
                      <a:pt x="212" y="15"/>
                    </a:lnTo>
                    <a:lnTo>
                      <a:pt x="212" y="108"/>
                    </a:lnTo>
                    <a:lnTo>
                      <a:pt x="222" y="108"/>
                    </a:lnTo>
                    <a:lnTo>
                      <a:pt x="222" y="18"/>
                    </a:lnTo>
                    <a:lnTo>
                      <a:pt x="222" y="14"/>
                    </a:lnTo>
                    <a:lnTo>
                      <a:pt x="220" y="10"/>
                    </a:lnTo>
                    <a:lnTo>
                      <a:pt x="218" y="7"/>
                    </a:lnTo>
                    <a:lnTo>
                      <a:pt x="214" y="6"/>
                    </a:lnTo>
                    <a:lnTo>
                      <a:pt x="210" y="5"/>
                    </a:lnTo>
                    <a:lnTo>
                      <a:pt x="54" y="5"/>
                    </a:lnTo>
                    <a:close/>
                    <a:moveTo>
                      <a:pt x="54" y="0"/>
                    </a:moveTo>
                    <a:lnTo>
                      <a:pt x="210" y="0"/>
                    </a:lnTo>
                    <a:lnTo>
                      <a:pt x="219" y="2"/>
                    </a:lnTo>
                    <a:lnTo>
                      <a:pt x="227" y="8"/>
                    </a:lnTo>
                    <a:lnTo>
                      <a:pt x="229" y="18"/>
                    </a:lnTo>
                    <a:lnTo>
                      <a:pt x="229" y="108"/>
                    </a:lnTo>
                    <a:lnTo>
                      <a:pt x="291" y="108"/>
                    </a:lnTo>
                    <a:lnTo>
                      <a:pt x="349" y="167"/>
                    </a:lnTo>
                    <a:lnTo>
                      <a:pt x="349" y="309"/>
                    </a:lnTo>
                    <a:lnTo>
                      <a:pt x="193" y="309"/>
                    </a:lnTo>
                    <a:lnTo>
                      <a:pt x="193" y="188"/>
                    </a:lnTo>
                    <a:lnTo>
                      <a:pt x="0" y="188"/>
                    </a:lnTo>
                    <a:lnTo>
                      <a:pt x="37" y="148"/>
                    </a:lnTo>
                    <a:lnTo>
                      <a:pt x="193" y="148"/>
                    </a:lnTo>
                    <a:lnTo>
                      <a:pt x="193" y="142"/>
                    </a:lnTo>
                    <a:lnTo>
                      <a:pt x="54" y="142"/>
                    </a:lnTo>
                    <a:lnTo>
                      <a:pt x="44" y="140"/>
                    </a:lnTo>
                    <a:lnTo>
                      <a:pt x="38" y="133"/>
                    </a:lnTo>
                    <a:lnTo>
                      <a:pt x="35" y="123"/>
                    </a:lnTo>
                    <a:lnTo>
                      <a:pt x="35" y="18"/>
                    </a:lnTo>
                    <a:lnTo>
                      <a:pt x="38" y="8"/>
                    </a:lnTo>
                    <a:lnTo>
                      <a:pt x="44" y="2"/>
                    </a:lnTo>
                    <a:lnTo>
                      <a:pt x="5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2" name="Freeform 150"/>
              <p:cNvSpPr>
                <a:spLocks/>
              </p:cNvSpPr>
              <p:nvPr/>
            </p:nvSpPr>
            <p:spPr bwMode="auto">
              <a:xfrm>
                <a:off x="7296151" y="4713288"/>
                <a:ext cx="161925" cy="138113"/>
              </a:xfrm>
              <a:custGeom>
                <a:avLst/>
                <a:gdLst>
                  <a:gd name="T0" fmla="*/ 1 w 102"/>
                  <a:gd name="T1" fmla="*/ 0 h 87"/>
                  <a:gd name="T2" fmla="*/ 24 w 102"/>
                  <a:gd name="T3" fmla="*/ 8 h 87"/>
                  <a:gd name="T4" fmla="*/ 44 w 102"/>
                  <a:gd name="T5" fmla="*/ 19 h 87"/>
                  <a:gd name="T6" fmla="*/ 63 w 102"/>
                  <a:gd name="T7" fmla="*/ 34 h 87"/>
                  <a:gd name="T8" fmla="*/ 78 w 102"/>
                  <a:gd name="T9" fmla="*/ 51 h 87"/>
                  <a:gd name="T10" fmla="*/ 90 w 102"/>
                  <a:gd name="T11" fmla="*/ 73 h 87"/>
                  <a:gd name="T12" fmla="*/ 97 w 102"/>
                  <a:gd name="T13" fmla="*/ 37 h 87"/>
                  <a:gd name="T14" fmla="*/ 102 w 102"/>
                  <a:gd name="T15" fmla="*/ 38 h 87"/>
                  <a:gd name="T16" fmla="*/ 93 w 102"/>
                  <a:gd name="T17" fmla="*/ 87 h 87"/>
                  <a:gd name="T18" fmla="*/ 47 w 102"/>
                  <a:gd name="T19" fmla="*/ 67 h 87"/>
                  <a:gd name="T20" fmla="*/ 50 w 102"/>
                  <a:gd name="T21" fmla="*/ 61 h 87"/>
                  <a:gd name="T22" fmla="*/ 86 w 102"/>
                  <a:gd name="T23" fmla="*/ 78 h 87"/>
                  <a:gd name="T24" fmla="*/ 74 w 102"/>
                  <a:gd name="T25" fmla="*/ 57 h 87"/>
                  <a:gd name="T26" fmla="*/ 60 w 102"/>
                  <a:gd name="T27" fmla="*/ 40 h 87"/>
                  <a:gd name="T28" fmla="*/ 42 w 102"/>
                  <a:gd name="T29" fmla="*/ 24 h 87"/>
                  <a:gd name="T30" fmla="*/ 23 w 102"/>
                  <a:gd name="T31" fmla="*/ 13 h 87"/>
                  <a:gd name="T32" fmla="*/ 0 w 102"/>
                  <a:gd name="T33" fmla="*/ 6 h 87"/>
                  <a:gd name="T34" fmla="*/ 1 w 102"/>
                  <a:gd name="T3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87">
                    <a:moveTo>
                      <a:pt x="1" y="0"/>
                    </a:moveTo>
                    <a:lnTo>
                      <a:pt x="24" y="8"/>
                    </a:lnTo>
                    <a:lnTo>
                      <a:pt x="44" y="19"/>
                    </a:lnTo>
                    <a:lnTo>
                      <a:pt x="63" y="34"/>
                    </a:lnTo>
                    <a:lnTo>
                      <a:pt x="78" y="51"/>
                    </a:lnTo>
                    <a:lnTo>
                      <a:pt x="90" y="73"/>
                    </a:lnTo>
                    <a:lnTo>
                      <a:pt x="97" y="37"/>
                    </a:lnTo>
                    <a:lnTo>
                      <a:pt x="102" y="38"/>
                    </a:lnTo>
                    <a:lnTo>
                      <a:pt x="93" y="87"/>
                    </a:lnTo>
                    <a:lnTo>
                      <a:pt x="47" y="67"/>
                    </a:lnTo>
                    <a:lnTo>
                      <a:pt x="50" y="61"/>
                    </a:lnTo>
                    <a:lnTo>
                      <a:pt x="86" y="78"/>
                    </a:lnTo>
                    <a:lnTo>
                      <a:pt x="74" y="57"/>
                    </a:lnTo>
                    <a:lnTo>
                      <a:pt x="60" y="40"/>
                    </a:lnTo>
                    <a:lnTo>
                      <a:pt x="42" y="24"/>
                    </a:lnTo>
                    <a:lnTo>
                      <a:pt x="23" y="13"/>
                    </a:lnTo>
                    <a:lnTo>
                      <a:pt x="0" y="6"/>
                    </a:lnTo>
                    <a:lnTo>
                      <a:pt x="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3" name="Freeform 151"/>
              <p:cNvSpPr>
                <a:spLocks/>
              </p:cNvSpPr>
              <p:nvPr/>
            </p:nvSpPr>
            <p:spPr bwMode="auto">
              <a:xfrm>
                <a:off x="7050088" y="5016501"/>
                <a:ext cx="133350" cy="114300"/>
              </a:xfrm>
              <a:custGeom>
                <a:avLst/>
                <a:gdLst>
                  <a:gd name="T0" fmla="*/ 2 w 84"/>
                  <a:gd name="T1" fmla="*/ 0 h 72"/>
                  <a:gd name="T2" fmla="*/ 50 w 84"/>
                  <a:gd name="T3" fmla="*/ 14 h 72"/>
                  <a:gd name="T4" fmla="*/ 49 w 84"/>
                  <a:gd name="T5" fmla="*/ 19 h 72"/>
                  <a:gd name="T6" fmla="*/ 11 w 84"/>
                  <a:gd name="T7" fmla="*/ 8 h 72"/>
                  <a:gd name="T8" fmla="*/ 25 w 84"/>
                  <a:gd name="T9" fmla="*/ 28 h 72"/>
                  <a:gd name="T10" fmla="*/ 42 w 84"/>
                  <a:gd name="T11" fmla="*/ 45 h 72"/>
                  <a:gd name="T12" fmla="*/ 62 w 84"/>
                  <a:gd name="T13" fmla="*/ 57 h 72"/>
                  <a:gd name="T14" fmla="*/ 84 w 84"/>
                  <a:gd name="T15" fmla="*/ 66 h 72"/>
                  <a:gd name="T16" fmla="*/ 82 w 84"/>
                  <a:gd name="T17" fmla="*/ 72 h 72"/>
                  <a:gd name="T18" fmla="*/ 59 w 84"/>
                  <a:gd name="T19" fmla="*/ 64 h 72"/>
                  <a:gd name="T20" fmla="*/ 39 w 84"/>
                  <a:gd name="T21" fmla="*/ 51 h 72"/>
                  <a:gd name="T22" fmla="*/ 21 w 84"/>
                  <a:gd name="T23" fmla="*/ 34 h 72"/>
                  <a:gd name="T24" fmla="*/ 7 w 84"/>
                  <a:gd name="T25" fmla="*/ 15 h 72"/>
                  <a:gd name="T26" fmla="*/ 5 w 84"/>
                  <a:gd name="T27" fmla="*/ 51 h 72"/>
                  <a:gd name="T28" fmla="*/ 0 w 84"/>
                  <a:gd name="T29" fmla="*/ 51 h 72"/>
                  <a:gd name="T30" fmla="*/ 2 w 84"/>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2">
                    <a:moveTo>
                      <a:pt x="2" y="0"/>
                    </a:moveTo>
                    <a:lnTo>
                      <a:pt x="50" y="14"/>
                    </a:lnTo>
                    <a:lnTo>
                      <a:pt x="49" y="19"/>
                    </a:lnTo>
                    <a:lnTo>
                      <a:pt x="11" y="8"/>
                    </a:lnTo>
                    <a:lnTo>
                      <a:pt x="25" y="28"/>
                    </a:lnTo>
                    <a:lnTo>
                      <a:pt x="42" y="45"/>
                    </a:lnTo>
                    <a:lnTo>
                      <a:pt x="62" y="57"/>
                    </a:lnTo>
                    <a:lnTo>
                      <a:pt x="84" y="66"/>
                    </a:lnTo>
                    <a:lnTo>
                      <a:pt x="82" y="72"/>
                    </a:lnTo>
                    <a:lnTo>
                      <a:pt x="59" y="64"/>
                    </a:lnTo>
                    <a:lnTo>
                      <a:pt x="39" y="51"/>
                    </a:lnTo>
                    <a:lnTo>
                      <a:pt x="21" y="34"/>
                    </a:lnTo>
                    <a:lnTo>
                      <a:pt x="7" y="15"/>
                    </a:lnTo>
                    <a:lnTo>
                      <a:pt x="5" y="51"/>
                    </a:lnTo>
                    <a:lnTo>
                      <a:pt x="0" y="51"/>
                    </a:lnTo>
                    <a:lnTo>
                      <a:pt x="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8" name="组合 7"/>
          <p:cNvGrpSpPr/>
          <p:nvPr/>
        </p:nvGrpSpPr>
        <p:grpSpPr>
          <a:xfrm>
            <a:off x="6142350" y="1935217"/>
            <a:ext cx="571765" cy="1692604"/>
            <a:chOff x="6966525" y="1680422"/>
            <a:chExt cx="658423" cy="1949140"/>
          </a:xfrm>
          <a:solidFill>
            <a:schemeClr val="accent3"/>
          </a:solidFill>
        </p:grpSpPr>
        <p:sp>
          <p:nvSpPr>
            <p:cNvPr id="200" name="Freeform 107"/>
            <p:cNvSpPr>
              <a:spLocks/>
            </p:cNvSpPr>
            <p:nvPr/>
          </p:nvSpPr>
          <p:spPr bwMode="auto">
            <a:xfrm>
              <a:off x="6966525" y="1680422"/>
              <a:ext cx="658423" cy="1949140"/>
            </a:xfrm>
            <a:custGeom>
              <a:avLst/>
              <a:gdLst>
                <a:gd name="T0" fmla="*/ 0 w 378"/>
                <a:gd name="T1" fmla="*/ 0 h 1119"/>
                <a:gd name="T2" fmla="*/ 260 w 378"/>
                <a:gd name="T3" fmla="*/ 37 h 1119"/>
                <a:gd name="T4" fmla="*/ 285 w 378"/>
                <a:gd name="T5" fmla="*/ 42 h 1119"/>
                <a:gd name="T6" fmla="*/ 306 w 378"/>
                <a:gd name="T7" fmla="*/ 50 h 1119"/>
                <a:gd name="T8" fmla="*/ 327 w 378"/>
                <a:gd name="T9" fmla="*/ 60 h 1119"/>
                <a:gd name="T10" fmla="*/ 344 w 378"/>
                <a:gd name="T11" fmla="*/ 72 h 1119"/>
                <a:gd name="T12" fmla="*/ 358 w 378"/>
                <a:gd name="T13" fmla="*/ 86 h 1119"/>
                <a:gd name="T14" fmla="*/ 369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9 w 378"/>
                <a:gd name="T27" fmla="*/ 1022 h 1119"/>
                <a:gd name="T28" fmla="*/ 345 w 378"/>
                <a:gd name="T29" fmla="*/ 1036 h 1119"/>
                <a:gd name="T30" fmla="*/ 328 w 378"/>
                <a:gd name="T31" fmla="*/ 1048 h 1119"/>
                <a:gd name="T32" fmla="*/ 307 w 378"/>
                <a:gd name="T33" fmla="*/ 1058 h 1119"/>
                <a:gd name="T34" fmla="*/ 285 w 378"/>
                <a:gd name="T35" fmla="*/ 1066 h 1119"/>
                <a:gd name="T36" fmla="*/ 260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60" y="37"/>
                  </a:lnTo>
                  <a:lnTo>
                    <a:pt x="285" y="42"/>
                  </a:lnTo>
                  <a:lnTo>
                    <a:pt x="306" y="50"/>
                  </a:lnTo>
                  <a:lnTo>
                    <a:pt x="327" y="60"/>
                  </a:lnTo>
                  <a:lnTo>
                    <a:pt x="344" y="72"/>
                  </a:lnTo>
                  <a:lnTo>
                    <a:pt x="358" y="86"/>
                  </a:lnTo>
                  <a:lnTo>
                    <a:pt x="369" y="101"/>
                  </a:lnTo>
                  <a:lnTo>
                    <a:pt x="376" y="119"/>
                  </a:lnTo>
                  <a:lnTo>
                    <a:pt x="378" y="140"/>
                  </a:lnTo>
                  <a:lnTo>
                    <a:pt x="378" y="968"/>
                  </a:lnTo>
                  <a:lnTo>
                    <a:pt x="376" y="988"/>
                  </a:lnTo>
                  <a:lnTo>
                    <a:pt x="369" y="1007"/>
                  </a:lnTo>
                  <a:lnTo>
                    <a:pt x="359" y="1022"/>
                  </a:lnTo>
                  <a:lnTo>
                    <a:pt x="345" y="1036"/>
                  </a:lnTo>
                  <a:lnTo>
                    <a:pt x="328" y="1048"/>
                  </a:lnTo>
                  <a:lnTo>
                    <a:pt x="307" y="1058"/>
                  </a:lnTo>
                  <a:lnTo>
                    <a:pt x="285" y="1066"/>
                  </a:lnTo>
                  <a:lnTo>
                    <a:pt x="260"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p:cNvGrpSpPr/>
            <p:nvPr/>
          </p:nvGrpSpPr>
          <p:grpSpPr>
            <a:xfrm>
              <a:off x="7095423" y="2482548"/>
              <a:ext cx="214247" cy="344888"/>
              <a:chOff x="6694371" y="3162328"/>
              <a:chExt cx="214247" cy="344888"/>
            </a:xfrm>
            <a:grpFill/>
          </p:grpSpPr>
          <p:sp>
            <p:nvSpPr>
              <p:cNvPr id="204" name="Freeform 159"/>
              <p:cNvSpPr>
                <a:spLocks/>
              </p:cNvSpPr>
              <p:nvPr/>
            </p:nvSpPr>
            <p:spPr bwMode="auto">
              <a:xfrm>
                <a:off x="6694371" y="3228519"/>
                <a:ext cx="198572" cy="278697"/>
              </a:xfrm>
              <a:custGeom>
                <a:avLst/>
                <a:gdLst>
                  <a:gd name="T0" fmla="*/ 64 w 114"/>
                  <a:gd name="T1" fmla="*/ 0 h 160"/>
                  <a:gd name="T2" fmla="*/ 71 w 114"/>
                  <a:gd name="T3" fmla="*/ 4 h 160"/>
                  <a:gd name="T4" fmla="*/ 89 w 114"/>
                  <a:gd name="T5" fmla="*/ 29 h 160"/>
                  <a:gd name="T6" fmla="*/ 103 w 114"/>
                  <a:gd name="T7" fmla="*/ 15 h 160"/>
                  <a:gd name="T8" fmla="*/ 105 w 114"/>
                  <a:gd name="T9" fmla="*/ 15 h 160"/>
                  <a:gd name="T10" fmla="*/ 109 w 114"/>
                  <a:gd name="T11" fmla="*/ 15 h 160"/>
                  <a:gd name="T12" fmla="*/ 112 w 114"/>
                  <a:gd name="T13" fmla="*/ 17 h 160"/>
                  <a:gd name="T14" fmla="*/ 114 w 114"/>
                  <a:gd name="T15" fmla="*/ 22 h 160"/>
                  <a:gd name="T16" fmla="*/ 112 w 114"/>
                  <a:gd name="T17" fmla="*/ 27 h 160"/>
                  <a:gd name="T18" fmla="*/ 92 w 114"/>
                  <a:gd name="T19" fmla="*/ 46 h 160"/>
                  <a:gd name="T20" fmla="*/ 91 w 114"/>
                  <a:gd name="T21" fmla="*/ 47 h 160"/>
                  <a:gd name="T22" fmla="*/ 86 w 114"/>
                  <a:gd name="T23" fmla="*/ 47 h 160"/>
                  <a:gd name="T24" fmla="*/ 81 w 114"/>
                  <a:gd name="T25" fmla="*/ 45 h 160"/>
                  <a:gd name="T26" fmla="*/ 72 w 114"/>
                  <a:gd name="T27" fmla="*/ 68 h 160"/>
                  <a:gd name="T28" fmla="*/ 69 w 114"/>
                  <a:gd name="T29" fmla="*/ 73 h 160"/>
                  <a:gd name="T30" fmla="*/ 68 w 114"/>
                  <a:gd name="T31" fmla="*/ 155 h 160"/>
                  <a:gd name="T32" fmla="*/ 64 w 114"/>
                  <a:gd name="T33" fmla="*/ 159 h 160"/>
                  <a:gd name="T34" fmla="*/ 57 w 114"/>
                  <a:gd name="T35" fmla="*/ 159 h 160"/>
                  <a:gd name="T36" fmla="*/ 53 w 114"/>
                  <a:gd name="T37" fmla="*/ 155 h 160"/>
                  <a:gd name="T38" fmla="*/ 52 w 114"/>
                  <a:gd name="T39" fmla="*/ 78 h 160"/>
                  <a:gd name="T40" fmla="*/ 46 w 114"/>
                  <a:gd name="T41" fmla="*/ 151 h 160"/>
                  <a:gd name="T42" fmla="*/ 43 w 114"/>
                  <a:gd name="T43" fmla="*/ 157 h 160"/>
                  <a:gd name="T44" fmla="*/ 37 w 114"/>
                  <a:gd name="T45" fmla="*/ 160 h 160"/>
                  <a:gd name="T46" fmla="*/ 31 w 114"/>
                  <a:gd name="T47" fmla="*/ 157 h 160"/>
                  <a:gd name="T48" fmla="*/ 28 w 114"/>
                  <a:gd name="T49" fmla="*/ 151 h 160"/>
                  <a:gd name="T50" fmla="*/ 27 w 114"/>
                  <a:gd name="T51" fmla="*/ 71 h 160"/>
                  <a:gd name="T52" fmla="*/ 26 w 114"/>
                  <a:gd name="T53" fmla="*/ 47 h 160"/>
                  <a:gd name="T54" fmla="*/ 13 w 114"/>
                  <a:gd name="T55" fmla="*/ 80 h 160"/>
                  <a:gd name="T56" fmla="*/ 8 w 114"/>
                  <a:gd name="T57" fmla="*/ 82 h 160"/>
                  <a:gd name="T58" fmla="*/ 2 w 114"/>
                  <a:gd name="T59" fmla="*/ 80 h 160"/>
                  <a:gd name="T60" fmla="*/ 0 w 114"/>
                  <a:gd name="T61" fmla="*/ 74 h 160"/>
                  <a:gd name="T62" fmla="*/ 25 w 114"/>
                  <a:gd name="T63" fmla="*/ 8 h 160"/>
                  <a:gd name="T64" fmla="*/ 26 w 114"/>
                  <a:gd name="T65" fmla="*/ 5 h 160"/>
                  <a:gd name="T66" fmla="*/ 29 w 114"/>
                  <a:gd name="T67" fmla="*/ 2 h 160"/>
                  <a:gd name="T68" fmla="*/ 34 w 114"/>
                  <a:gd name="T6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60">
                    <a:moveTo>
                      <a:pt x="34" y="0"/>
                    </a:moveTo>
                    <a:lnTo>
                      <a:pt x="64" y="0"/>
                    </a:lnTo>
                    <a:lnTo>
                      <a:pt x="67" y="2"/>
                    </a:lnTo>
                    <a:lnTo>
                      <a:pt x="71" y="4"/>
                    </a:lnTo>
                    <a:lnTo>
                      <a:pt x="72" y="5"/>
                    </a:lnTo>
                    <a:lnTo>
                      <a:pt x="89" y="29"/>
                    </a:lnTo>
                    <a:lnTo>
                      <a:pt x="101" y="16"/>
                    </a:lnTo>
                    <a:lnTo>
                      <a:pt x="103" y="15"/>
                    </a:lnTo>
                    <a:lnTo>
                      <a:pt x="104" y="15"/>
                    </a:lnTo>
                    <a:lnTo>
                      <a:pt x="105" y="15"/>
                    </a:lnTo>
                    <a:lnTo>
                      <a:pt x="106" y="14"/>
                    </a:lnTo>
                    <a:lnTo>
                      <a:pt x="109" y="15"/>
                    </a:lnTo>
                    <a:lnTo>
                      <a:pt x="111" y="15"/>
                    </a:lnTo>
                    <a:lnTo>
                      <a:pt x="112" y="17"/>
                    </a:lnTo>
                    <a:lnTo>
                      <a:pt x="114" y="19"/>
                    </a:lnTo>
                    <a:lnTo>
                      <a:pt x="114" y="22"/>
                    </a:lnTo>
                    <a:lnTo>
                      <a:pt x="113" y="24"/>
                    </a:lnTo>
                    <a:lnTo>
                      <a:pt x="112" y="27"/>
                    </a:lnTo>
                    <a:lnTo>
                      <a:pt x="92" y="46"/>
                    </a:lnTo>
                    <a:lnTo>
                      <a:pt x="92" y="46"/>
                    </a:lnTo>
                    <a:lnTo>
                      <a:pt x="92" y="46"/>
                    </a:lnTo>
                    <a:lnTo>
                      <a:pt x="91" y="47"/>
                    </a:lnTo>
                    <a:lnTo>
                      <a:pt x="89" y="47"/>
                    </a:lnTo>
                    <a:lnTo>
                      <a:pt x="86" y="47"/>
                    </a:lnTo>
                    <a:lnTo>
                      <a:pt x="84" y="46"/>
                    </a:lnTo>
                    <a:lnTo>
                      <a:pt x="81" y="45"/>
                    </a:lnTo>
                    <a:lnTo>
                      <a:pt x="73" y="32"/>
                    </a:lnTo>
                    <a:lnTo>
                      <a:pt x="72" y="68"/>
                    </a:lnTo>
                    <a:lnTo>
                      <a:pt x="71" y="71"/>
                    </a:lnTo>
                    <a:lnTo>
                      <a:pt x="69" y="73"/>
                    </a:lnTo>
                    <a:lnTo>
                      <a:pt x="69" y="151"/>
                    </a:lnTo>
                    <a:lnTo>
                      <a:pt x="68" y="155"/>
                    </a:lnTo>
                    <a:lnTo>
                      <a:pt x="67" y="157"/>
                    </a:lnTo>
                    <a:lnTo>
                      <a:pt x="64" y="159"/>
                    </a:lnTo>
                    <a:lnTo>
                      <a:pt x="61" y="160"/>
                    </a:lnTo>
                    <a:lnTo>
                      <a:pt x="57" y="159"/>
                    </a:lnTo>
                    <a:lnTo>
                      <a:pt x="55" y="157"/>
                    </a:lnTo>
                    <a:lnTo>
                      <a:pt x="53" y="155"/>
                    </a:lnTo>
                    <a:lnTo>
                      <a:pt x="52" y="151"/>
                    </a:lnTo>
                    <a:lnTo>
                      <a:pt x="52" y="78"/>
                    </a:lnTo>
                    <a:lnTo>
                      <a:pt x="46" y="78"/>
                    </a:lnTo>
                    <a:lnTo>
                      <a:pt x="46" y="151"/>
                    </a:lnTo>
                    <a:lnTo>
                      <a:pt x="44" y="155"/>
                    </a:lnTo>
                    <a:lnTo>
                      <a:pt x="43" y="157"/>
                    </a:lnTo>
                    <a:lnTo>
                      <a:pt x="40" y="159"/>
                    </a:lnTo>
                    <a:lnTo>
                      <a:pt x="37" y="160"/>
                    </a:lnTo>
                    <a:lnTo>
                      <a:pt x="34" y="159"/>
                    </a:lnTo>
                    <a:lnTo>
                      <a:pt x="31" y="157"/>
                    </a:lnTo>
                    <a:lnTo>
                      <a:pt x="29" y="155"/>
                    </a:lnTo>
                    <a:lnTo>
                      <a:pt x="28" y="151"/>
                    </a:lnTo>
                    <a:lnTo>
                      <a:pt x="28" y="73"/>
                    </a:lnTo>
                    <a:lnTo>
                      <a:pt x="27" y="71"/>
                    </a:lnTo>
                    <a:lnTo>
                      <a:pt x="26" y="68"/>
                    </a:lnTo>
                    <a:lnTo>
                      <a:pt x="26" y="47"/>
                    </a:lnTo>
                    <a:lnTo>
                      <a:pt x="14" y="78"/>
                    </a:lnTo>
                    <a:lnTo>
                      <a:pt x="13" y="80"/>
                    </a:lnTo>
                    <a:lnTo>
                      <a:pt x="11" y="82"/>
                    </a:lnTo>
                    <a:lnTo>
                      <a:pt x="8" y="82"/>
                    </a:lnTo>
                    <a:lnTo>
                      <a:pt x="4" y="82"/>
                    </a:lnTo>
                    <a:lnTo>
                      <a:pt x="2" y="80"/>
                    </a:lnTo>
                    <a:lnTo>
                      <a:pt x="1" y="78"/>
                    </a:lnTo>
                    <a:lnTo>
                      <a:pt x="0" y="74"/>
                    </a:lnTo>
                    <a:lnTo>
                      <a:pt x="0" y="72"/>
                    </a:lnTo>
                    <a:lnTo>
                      <a:pt x="25" y="8"/>
                    </a:lnTo>
                    <a:lnTo>
                      <a:pt x="25" y="7"/>
                    </a:lnTo>
                    <a:lnTo>
                      <a:pt x="26" y="5"/>
                    </a:lnTo>
                    <a:lnTo>
                      <a:pt x="27" y="3"/>
                    </a:lnTo>
                    <a:lnTo>
                      <a:pt x="29" y="2"/>
                    </a:lnTo>
                    <a:lnTo>
                      <a:pt x="31" y="2"/>
                    </a:lnTo>
                    <a:lnTo>
                      <a:pt x="3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Freeform 160"/>
              <p:cNvSpPr>
                <a:spLocks/>
              </p:cNvSpPr>
              <p:nvPr/>
            </p:nvSpPr>
            <p:spPr bwMode="auto">
              <a:xfrm>
                <a:off x="6746626" y="3162328"/>
                <a:ext cx="64449" cy="62707"/>
              </a:xfrm>
              <a:custGeom>
                <a:avLst/>
                <a:gdLst>
                  <a:gd name="T0" fmla="*/ 19 w 37"/>
                  <a:gd name="T1" fmla="*/ 0 h 36"/>
                  <a:gd name="T2" fmla="*/ 29 w 37"/>
                  <a:gd name="T3" fmla="*/ 3 h 36"/>
                  <a:gd name="T4" fmla="*/ 35 w 37"/>
                  <a:gd name="T5" fmla="*/ 9 h 36"/>
                  <a:gd name="T6" fmla="*/ 37 w 37"/>
                  <a:gd name="T7" fmla="*/ 18 h 36"/>
                  <a:gd name="T8" fmla="*/ 35 w 37"/>
                  <a:gd name="T9" fmla="*/ 28 h 36"/>
                  <a:gd name="T10" fmla="*/ 29 w 37"/>
                  <a:gd name="T11" fmla="*/ 34 h 36"/>
                  <a:gd name="T12" fmla="*/ 19 w 37"/>
                  <a:gd name="T13" fmla="*/ 36 h 36"/>
                  <a:gd name="T14" fmla="*/ 10 w 37"/>
                  <a:gd name="T15" fmla="*/ 34 h 36"/>
                  <a:gd name="T16" fmla="*/ 4 w 37"/>
                  <a:gd name="T17" fmla="*/ 28 h 36"/>
                  <a:gd name="T18" fmla="*/ 0 w 37"/>
                  <a:gd name="T19" fmla="*/ 18 h 36"/>
                  <a:gd name="T20" fmla="*/ 4 w 37"/>
                  <a:gd name="T21" fmla="*/ 9 h 36"/>
                  <a:gd name="T22" fmla="*/ 10 w 37"/>
                  <a:gd name="T23" fmla="*/ 3 h 36"/>
                  <a:gd name="T24" fmla="*/ 19 w 3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19" y="0"/>
                    </a:moveTo>
                    <a:lnTo>
                      <a:pt x="29" y="3"/>
                    </a:lnTo>
                    <a:lnTo>
                      <a:pt x="35" y="9"/>
                    </a:lnTo>
                    <a:lnTo>
                      <a:pt x="37" y="18"/>
                    </a:lnTo>
                    <a:lnTo>
                      <a:pt x="35" y="28"/>
                    </a:lnTo>
                    <a:lnTo>
                      <a:pt x="29" y="34"/>
                    </a:lnTo>
                    <a:lnTo>
                      <a:pt x="19" y="36"/>
                    </a:lnTo>
                    <a:lnTo>
                      <a:pt x="10" y="34"/>
                    </a:lnTo>
                    <a:lnTo>
                      <a:pt x="4" y="28"/>
                    </a:lnTo>
                    <a:lnTo>
                      <a:pt x="0" y="18"/>
                    </a:lnTo>
                    <a:lnTo>
                      <a:pt x="4" y="9"/>
                    </a:lnTo>
                    <a:lnTo>
                      <a:pt x="10"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Freeform 161"/>
              <p:cNvSpPr>
                <a:spLocks noEditPoints="1"/>
              </p:cNvSpPr>
              <p:nvPr/>
            </p:nvSpPr>
            <p:spPr bwMode="auto">
              <a:xfrm>
                <a:off x="6852879" y="3169296"/>
                <a:ext cx="55739" cy="76642"/>
              </a:xfrm>
              <a:custGeom>
                <a:avLst/>
                <a:gdLst>
                  <a:gd name="T0" fmla="*/ 12 w 32"/>
                  <a:gd name="T1" fmla="*/ 4 h 44"/>
                  <a:gd name="T2" fmla="*/ 7 w 32"/>
                  <a:gd name="T3" fmla="*/ 8 h 44"/>
                  <a:gd name="T4" fmla="*/ 6 w 32"/>
                  <a:gd name="T5" fmla="*/ 15 h 44"/>
                  <a:gd name="T6" fmla="*/ 8 w 32"/>
                  <a:gd name="T7" fmla="*/ 21 h 44"/>
                  <a:gd name="T8" fmla="*/ 11 w 32"/>
                  <a:gd name="T9" fmla="*/ 27 h 44"/>
                  <a:gd name="T10" fmla="*/ 14 w 32"/>
                  <a:gd name="T11" fmla="*/ 30 h 44"/>
                  <a:gd name="T12" fmla="*/ 13 w 32"/>
                  <a:gd name="T13" fmla="*/ 24 h 44"/>
                  <a:gd name="T14" fmla="*/ 13 w 32"/>
                  <a:gd name="T15" fmla="*/ 19 h 44"/>
                  <a:gd name="T16" fmla="*/ 15 w 32"/>
                  <a:gd name="T17" fmla="*/ 19 h 44"/>
                  <a:gd name="T18" fmla="*/ 18 w 32"/>
                  <a:gd name="T19" fmla="*/ 19 h 44"/>
                  <a:gd name="T20" fmla="*/ 20 w 32"/>
                  <a:gd name="T21" fmla="*/ 20 h 44"/>
                  <a:gd name="T22" fmla="*/ 18 w 32"/>
                  <a:gd name="T23" fmla="*/ 27 h 44"/>
                  <a:gd name="T24" fmla="*/ 21 w 32"/>
                  <a:gd name="T25" fmla="*/ 30 h 44"/>
                  <a:gd name="T26" fmla="*/ 23 w 32"/>
                  <a:gd name="T27" fmla="*/ 24 h 44"/>
                  <a:gd name="T28" fmla="*/ 26 w 32"/>
                  <a:gd name="T29" fmla="*/ 18 h 44"/>
                  <a:gd name="T30" fmla="*/ 26 w 32"/>
                  <a:gd name="T31" fmla="*/ 11 h 44"/>
                  <a:gd name="T32" fmla="*/ 22 w 32"/>
                  <a:gd name="T33" fmla="*/ 6 h 44"/>
                  <a:gd name="T34" fmla="*/ 16 w 32"/>
                  <a:gd name="T35" fmla="*/ 4 h 44"/>
                  <a:gd name="T36" fmla="*/ 21 w 32"/>
                  <a:gd name="T37" fmla="*/ 0 h 44"/>
                  <a:gd name="T38" fmla="*/ 28 w 32"/>
                  <a:gd name="T39" fmla="*/ 5 h 44"/>
                  <a:gd name="T40" fmla="*/ 32 w 32"/>
                  <a:gd name="T41" fmla="*/ 15 h 44"/>
                  <a:gd name="T42" fmla="*/ 27 w 32"/>
                  <a:gd name="T43" fmla="*/ 25 h 44"/>
                  <a:gd name="T44" fmla="*/ 25 w 32"/>
                  <a:gd name="T45" fmla="*/ 29 h 44"/>
                  <a:gd name="T46" fmla="*/ 24 w 32"/>
                  <a:gd name="T47" fmla="*/ 40 h 44"/>
                  <a:gd name="T48" fmla="*/ 23 w 32"/>
                  <a:gd name="T49" fmla="*/ 43 h 44"/>
                  <a:gd name="T50" fmla="*/ 19 w 32"/>
                  <a:gd name="T51" fmla="*/ 43 h 44"/>
                  <a:gd name="T52" fmla="*/ 16 w 32"/>
                  <a:gd name="T53" fmla="*/ 44 h 44"/>
                  <a:gd name="T54" fmla="*/ 13 w 32"/>
                  <a:gd name="T55" fmla="*/ 43 h 44"/>
                  <a:gd name="T56" fmla="*/ 9 w 32"/>
                  <a:gd name="T57" fmla="*/ 43 h 44"/>
                  <a:gd name="T58" fmla="*/ 8 w 32"/>
                  <a:gd name="T59" fmla="*/ 40 h 44"/>
                  <a:gd name="T60" fmla="*/ 7 w 32"/>
                  <a:gd name="T61" fmla="*/ 29 h 44"/>
                  <a:gd name="T62" fmla="*/ 4 w 32"/>
                  <a:gd name="T63" fmla="*/ 25 h 44"/>
                  <a:gd name="T64" fmla="*/ 0 w 32"/>
                  <a:gd name="T65" fmla="*/ 15 h 44"/>
                  <a:gd name="T66" fmla="*/ 3 w 32"/>
                  <a:gd name="T67" fmla="*/ 5 h 44"/>
                  <a:gd name="T68" fmla="*/ 11 w 32"/>
                  <a:gd name="T6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44">
                    <a:moveTo>
                      <a:pt x="16" y="4"/>
                    </a:moveTo>
                    <a:lnTo>
                      <a:pt x="12" y="4"/>
                    </a:lnTo>
                    <a:lnTo>
                      <a:pt x="10" y="6"/>
                    </a:lnTo>
                    <a:lnTo>
                      <a:pt x="7" y="8"/>
                    </a:lnTo>
                    <a:lnTo>
                      <a:pt x="6" y="11"/>
                    </a:lnTo>
                    <a:lnTo>
                      <a:pt x="6" y="15"/>
                    </a:lnTo>
                    <a:lnTo>
                      <a:pt x="6" y="18"/>
                    </a:lnTo>
                    <a:lnTo>
                      <a:pt x="8" y="21"/>
                    </a:lnTo>
                    <a:lnTo>
                      <a:pt x="9" y="24"/>
                    </a:lnTo>
                    <a:lnTo>
                      <a:pt x="11" y="27"/>
                    </a:lnTo>
                    <a:lnTo>
                      <a:pt x="12" y="30"/>
                    </a:lnTo>
                    <a:lnTo>
                      <a:pt x="14" y="30"/>
                    </a:lnTo>
                    <a:lnTo>
                      <a:pt x="14" y="27"/>
                    </a:lnTo>
                    <a:lnTo>
                      <a:pt x="13" y="24"/>
                    </a:lnTo>
                    <a:lnTo>
                      <a:pt x="12" y="20"/>
                    </a:lnTo>
                    <a:lnTo>
                      <a:pt x="13" y="19"/>
                    </a:lnTo>
                    <a:lnTo>
                      <a:pt x="14" y="19"/>
                    </a:lnTo>
                    <a:lnTo>
                      <a:pt x="15" y="19"/>
                    </a:lnTo>
                    <a:lnTo>
                      <a:pt x="16" y="19"/>
                    </a:lnTo>
                    <a:lnTo>
                      <a:pt x="18" y="19"/>
                    </a:lnTo>
                    <a:lnTo>
                      <a:pt x="19" y="19"/>
                    </a:lnTo>
                    <a:lnTo>
                      <a:pt x="20" y="20"/>
                    </a:lnTo>
                    <a:lnTo>
                      <a:pt x="19" y="24"/>
                    </a:lnTo>
                    <a:lnTo>
                      <a:pt x="18" y="27"/>
                    </a:lnTo>
                    <a:lnTo>
                      <a:pt x="18" y="30"/>
                    </a:lnTo>
                    <a:lnTo>
                      <a:pt x="21" y="30"/>
                    </a:lnTo>
                    <a:lnTo>
                      <a:pt x="21" y="27"/>
                    </a:lnTo>
                    <a:lnTo>
                      <a:pt x="23" y="24"/>
                    </a:lnTo>
                    <a:lnTo>
                      <a:pt x="24" y="21"/>
                    </a:lnTo>
                    <a:lnTo>
                      <a:pt x="26" y="18"/>
                    </a:lnTo>
                    <a:lnTo>
                      <a:pt x="27" y="15"/>
                    </a:lnTo>
                    <a:lnTo>
                      <a:pt x="26" y="11"/>
                    </a:lnTo>
                    <a:lnTo>
                      <a:pt x="25" y="8"/>
                    </a:lnTo>
                    <a:lnTo>
                      <a:pt x="22" y="6"/>
                    </a:lnTo>
                    <a:lnTo>
                      <a:pt x="20" y="4"/>
                    </a:lnTo>
                    <a:lnTo>
                      <a:pt x="16" y="4"/>
                    </a:lnTo>
                    <a:close/>
                    <a:moveTo>
                      <a:pt x="16" y="0"/>
                    </a:moveTo>
                    <a:lnTo>
                      <a:pt x="21" y="0"/>
                    </a:lnTo>
                    <a:lnTo>
                      <a:pt x="25" y="2"/>
                    </a:lnTo>
                    <a:lnTo>
                      <a:pt x="28" y="5"/>
                    </a:lnTo>
                    <a:lnTo>
                      <a:pt x="31" y="9"/>
                    </a:lnTo>
                    <a:lnTo>
                      <a:pt x="32" y="15"/>
                    </a:lnTo>
                    <a:lnTo>
                      <a:pt x="31" y="19"/>
                    </a:lnTo>
                    <a:lnTo>
                      <a:pt x="27" y="25"/>
                    </a:lnTo>
                    <a:lnTo>
                      <a:pt x="26" y="27"/>
                    </a:lnTo>
                    <a:lnTo>
                      <a:pt x="25" y="29"/>
                    </a:lnTo>
                    <a:lnTo>
                      <a:pt x="24" y="31"/>
                    </a:lnTo>
                    <a:lnTo>
                      <a:pt x="24" y="40"/>
                    </a:lnTo>
                    <a:lnTo>
                      <a:pt x="24" y="42"/>
                    </a:lnTo>
                    <a:lnTo>
                      <a:pt x="23" y="43"/>
                    </a:lnTo>
                    <a:lnTo>
                      <a:pt x="21" y="43"/>
                    </a:lnTo>
                    <a:lnTo>
                      <a:pt x="19" y="43"/>
                    </a:lnTo>
                    <a:lnTo>
                      <a:pt x="18" y="44"/>
                    </a:lnTo>
                    <a:lnTo>
                      <a:pt x="16" y="44"/>
                    </a:lnTo>
                    <a:lnTo>
                      <a:pt x="14" y="44"/>
                    </a:lnTo>
                    <a:lnTo>
                      <a:pt x="13" y="43"/>
                    </a:lnTo>
                    <a:lnTo>
                      <a:pt x="11" y="43"/>
                    </a:lnTo>
                    <a:lnTo>
                      <a:pt x="9" y="43"/>
                    </a:lnTo>
                    <a:lnTo>
                      <a:pt x="8" y="42"/>
                    </a:lnTo>
                    <a:lnTo>
                      <a:pt x="8" y="40"/>
                    </a:lnTo>
                    <a:lnTo>
                      <a:pt x="8" y="31"/>
                    </a:lnTo>
                    <a:lnTo>
                      <a:pt x="7" y="29"/>
                    </a:lnTo>
                    <a:lnTo>
                      <a:pt x="6" y="27"/>
                    </a:lnTo>
                    <a:lnTo>
                      <a:pt x="4" y="25"/>
                    </a:lnTo>
                    <a:lnTo>
                      <a:pt x="1" y="19"/>
                    </a:lnTo>
                    <a:lnTo>
                      <a:pt x="0" y="15"/>
                    </a:lnTo>
                    <a:lnTo>
                      <a:pt x="1" y="9"/>
                    </a:lnTo>
                    <a:lnTo>
                      <a:pt x="3" y="5"/>
                    </a:lnTo>
                    <a:lnTo>
                      <a:pt x="7" y="2"/>
                    </a:lnTo>
                    <a:lnTo>
                      <a:pt x="11" y="0"/>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48" name="TextBox 24"/>
          <p:cNvSpPr txBox="1"/>
          <p:nvPr/>
        </p:nvSpPr>
        <p:spPr>
          <a:xfrm>
            <a:off x="1490032" y="5284555"/>
            <a:ext cx="2159352" cy="1077218"/>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张海藩、牟永敏，软件工程导论（第六版），清华大学出版社</a:t>
            </a:r>
          </a:p>
        </p:txBody>
      </p:sp>
      <p:sp>
        <p:nvSpPr>
          <p:cNvPr id="49" name="TextBox 23"/>
          <p:cNvSpPr txBox="1"/>
          <p:nvPr/>
        </p:nvSpPr>
        <p:spPr>
          <a:xfrm>
            <a:off x="3632368" y="5267159"/>
            <a:ext cx="2135561" cy="584775"/>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乔寒月、李欣飏、吴智宏，项目计划书</a:t>
            </a:r>
          </a:p>
        </p:txBody>
      </p:sp>
      <p:sp>
        <p:nvSpPr>
          <p:cNvPr id="51" name="TextBox 23"/>
          <p:cNvSpPr txBox="1"/>
          <p:nvPr/>
        </p:nvSpPr>
        <p:spPr>
          <a:xfrm>
            <a:off x="5719328" y="5295470"/>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乔寒月、李欣飏、吴智宏，可行性分析报告</a:t>
            </a:r>
            <a:endParaRPr lang="en-GB" altLang="zh-CN"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23"/>
          <p:cNvSpPr txBox="1"/>
          <p:nvPr/>
        </p:nvSpPr>
        <p:spPr>
          <a:xfrm>
            <a:off x="7869535" y="5268457"/>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乔寒月、李欣飏、吴智宏，软件需求说明</a:t>
            </a:r>
          </a:p>
        </p:txBody>
      </p:sp>
      <p:sp>
        <p:nvSpPr>
          <p:cNvPr id="11" name="矩形 10">
            <a:extLst>
              <a:ext uri="{FF2B5EF4-FFF2-40B4-BE49-F238E27FC236}">
                <a16:creationId xmlns:a16="http://schemas.microsoft.com/office/drawing/2014/main" xmlns="" id="{4D668FB0-6D7E-44A0-A560-2BF168EFB5C1}"/>
              </a:ext>
            </a:extLst>
          </p:cNvPr>
          <p:cNvSpPr/>
          <p:nvPr/>
        </p:nvSpPr>
        <p:spPr>
          <a:xfrm>
            <a:off x="582146" y="519981"/>
            <a:ext cx="1409360" cy="369332"/>
          </a:xfrm>
          <a:prstGeom prst="rect">
            <a:avLst/>
          </a:prstGeom>
        </p:spPr>
        <p:txBody>
          <a:bodyPr wrap="none">
            <a:spAutoFit/>
          </a:bodyPr>
          <a:lstStyle/>
          <a:p>
            <a:r>
              <a:rPr lang="en-US" altLang="zh-CN" b="1" dirty="0"/>
              <a:t>1.4</a:t>
            </a:r>
            <a:r>
              <a:rPr lang="zh-CN" altLang="en-US" b="1" dirty="0"/>
              <a:t>参考资料</a:t>
            </a:r>
          </a:p>
        </p:txBody>
      </p:sp>
      <p:sp>
        <p:nvSpPr>
          <p:cNvPr id="65" name="任意多边形 178">
            <a:extLst>
              <a:ext uri="{FF2B5EF4-FFF2-40B4-BE49-F238E27FC236}">
                <a16:creationId xmlns:a16="http://schemas.microsoft.com/office/drawing/2014/main" xmlns="" id="{82938BD9-EA3C-4BAE-B4DF-E3125713F45D}"/>
              </a:ext>
            </a:extLst>
          </p:cNvPr>
          <p:cNvSpPr>
            <a:spLocks/>
          </p:cNvSpPr>
          <p:nvPr/>
        </p:nvSpPr>
        <p:spPr bwMode="auto">
          <a:xfrm>
            <a:off x="10396622" y="1735551"/>
            <a:ext cx="1361345" cy="2999495"/>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6" name="组合 65">
            <a:extLst>
              <a:ext uri="{FF2B5EF4-FFF2-40B4-BE49-F238E27FC236}">
                <a16:creationId xmlns:a16="http://schemas.microsoft.com/office/drawing/2014/main" xmlns="" id="{77729A2D-BBD1-47A4-8719-777316AF37F4}"/>
              </a:ext>
            </a:extLst>
          </p:cNvPr>
          <p:cNvGrpSpPr/>
          <p:nvPr/>
        </p:nvGrpSpPr>
        <p:grpSpPr>
          <a:xfrm>
            <a:off x="10396624" y="1935217"/>
            <a:ext cx="571765" cy="1692604"/>
            <a:chOff x="2267202" y="1680422"/>
            <a:chExt cx="658423" cy="1949140"/>
          </a:xfrm>
          <a:solidFill>
            <a:schemeClr val="accent1"/>
          </a:solidFill>
        </p:grpSpPr>
        <p:sp>
          <p:nvSpPr>
            <p:cNvPr id="67" name="Freeform 37">
              <a:extLst>
                <a:ext uri="{FF2B5EF4-FFF2-40B4-BE49-F238E27FC236}">
                  <a16:creationId xmlns:a16="http://schemas.microsoft.com/office/drawing/2014/main" xmlns="" id="{DC784726-1EBA-4AC6-B254-2E8B65FD8CF8}"/>
                </a:ext>
              </a:extLst>
            </p:cNvPr>
            <p:cNvSpPr>
              <a:spLocks/>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8" name="组合 67">
              <a:extLst>
                <a:ext uri="{FF2B5EF4-FFF2-40B4-BE49-F238E27FC236}">
                  <a16:creationId xmlns:a16="http://schemas.microsoft.com/office/drawing/2014/main" xmlns="" id="{19A6601F-9B1B-4DAF-B294-03C79B328079}"/>
                </a:ext>
              </a:extLst>
            </p:cNvPr>
            <p:cNvGrpSpPr/>
            <p:nvPr/>
          </p:nvGrpSpPr>
          <p:grpSpPr>
            <a:xfrm>
              <a:off x="2462290" y="2482548"/>
              <a:ext cx="165477" cy="344888"/>
              <a:chOff x="3505027" y="3162328"/>
              <a:chExt cx="165477" cy="344888"/>
            </a:xfrm>
            <a:grpFill/>
          </p:grpSpPr>
          <p:sp>
            <p:nvSpPr>
              <p:cNvPr id="69" name="Freeform 157">
                <a:extLst>
                  <a:ext uri="{FF2B5EF4-FFF2-40B4-BE49-F238E27FC236}">
                    <a16:creationId xmlns:a16="http://schemas.microsoft.com/office/drawing/2014/main" xmlns="" id="{E6B01D91-F34D-4813-A0C6-7FDD600EE160}"/>
                  </a:ext>
                </a:extLst>
              </p:cNvPr>
              <p:cNvSpPr>
                <a:spLocks/>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58">
                <a:extLst>
                  <a:ext uri="{FF2B5EF4-FFF2-40B4-BE49-F238E27FC236}">
                    <a16:creationId xmlns:a16="http://schemas.microsoft.com/office/drawing/2014/main" xmlns="" id="{ED886A47-CC18-4CE3-BC82-BEC0220C7187}"/>
                  </a:ext>
                </a:extLst>
              </p:cNvPr>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1" name="TextBox 23">
            <a:extLst>
              <a:ext uri="{FF2B5EF4-FFF2-40B4-BE49-F238E27FC236}">
                <a16:creationId xmlns:a16="http://schemas.microsoft.com/office/drawing/2014/main" xmlns="" id="{122DBF09-ED31-4FA2-8E01-CF5AF905FBDA}"/>
              </a:ext>
            </a:extLst>
          </p:cNvPr>
          <p:cNvSpPr txBox="1"/>
          <p:nvPr/>
        </p:nvSpPr>
        <p:spPr>
          <a:xfrm>
            <a:off x="9924833" y="5232462"/>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乔寒月、李欣飏、吴智宏，总体设计报告</a:t>
            </a:r>
            <a:endParaRPr lang="en-GB" altLang="zh-CN"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8887967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ppt_x</p:attrName>
                                        </p:attrNameLst>
                                      </p:cBhvr>
                                      <p:tavLst>
                                        <p:tav tm="0">
                                          <p:val>
                                            <p:strVal val="#ppt_x+#ppt_w*1.125000"/>
                                          </p:val>
                                        </p:tav>
                                        <p:tav tm="100000">
                                          <p:val>
                                            <p:strVal val="#ppt_x"/>
                                          </p:val>
                                        </p:tav>
                                      </p:tavLst>
                                    </p:anim>
                                    <p:animEffect transition="in" filter="wipe(left)">
                                      <p:cBhvr>
                                        <p:cTn id="8" dur="500"/>
                                        <p:tgtEl>
                                          <p:spTgt spid="179"/>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p:tgtEl>
                                          <p:spTgt spid="188"/>
                                        </p:tgtEl>
                                        <p:attrNameLst>
                                          <p:attrName>ppt_x</p:attrName>
                                        </p:attrNameLst>
                                      </p:cBhvr>
                                      <p:tavLst>
                                        <p:tav tm="0">
                                          <p:val>
                                            <p:strVal val="#ppt_x+#ppt_w*1.125000"/>
                                          </p:val>
                                        </p:tav>
                                        <p:tav tm="100000">
                                          <p:val>
                                            <p:strVal val="#ppt_x"/>
                                          </p:val>
                                        </p:tav>
                                      </p:tavLst>
                                    </p:anim>
                                    <p:animEffect transition="in" filter="wipe(left)">
                                      <p:cBhvr>
                                        <p:cTn id="12" dur="500"/>
                                        <p:tgtEl>
                                          <p:spTgt spid="18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199"/>
                                        </p:tgtEl>
                                        <p:attrNameLst>
                                          <p:attrName>style.visibility</p:attrName>
                                        </p:attrNameLst>
                                      </p:cBhvr>
                                      <p:to>
                                        <p:strVal val="visible"/>
                                      </p:to>
                                    </p:set>
                                    <p:anim calcmode="lin" valueType="num">
                                      <p:cBhvr additive="base">
                                        <p:cTn id="15" dur="500"/>
                                        <p:tgtEl>
                                          <p:spTgt spid="199"/>
                                        </p:tgtEl>
                                        <p:attrNameLst>
                                          <p:attrName>ppt_x</p:attrName>
                                        </p:attrNameLst>
                                      </p:cBhvr>
                                      <p:tavLst>
                                        <p:tav tm="0">
                                          <p:val>
                                            <p:strVal val="#ppt_x+#ppt_w*1.125000"/>
                                          </p:val>
                                        </p:tav>
                                        <p:tav tm="100000">
                                          <p:val>
                                            <p:strVal val="#ppt_x"/>
                                          </p:val>
                                        </p:tav>
                                      </p:tavLst>
                                    </p:anim>
                                    <p:animEffect transition="in" filter="wipe(left)">
                                      <p:cBhvr>
                                        <p:cTn id="16" dur="500"/>
                                        <p:tgtEl>
                                          <p:spTgt spid="199"/>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 calcmode="lin" valueType="num">
                                      <p:cBhvr additive="base">
                                        <p:cTn id="19" dur="500"/>
                                        <p:tgtEl>
                                          <p:spTgt spid="169"/>
                                        </p:tgtEl>
                                        <p:attrNameLst>
                                          <p:attrName>ppt_x</p:attrName>
                                        </p:attrNameLst>
                                      </p:cBhvr>
                                      <p:tavLst>
                                        <p:tav tm="0">
                                          <p:val>
                                            <p:strVal val="#ppt_x+#ppt_w*1.125000"/>
                                          </p:val>
                                        </p:tav>
                                        <p:tav tm="100000">
                                          <p:val>
                                            <p:strVal val="#ppt_x"/>
                                          </p:val>
                                        </p:tav>
                                      </p:tavLst>
                                    </p:anim>
                                    <p:animEffect transition="in" filter="wipe(left)">
                                      <p:cBhvr>
                                        <p:cTn id="20" dur="500"/>
                                        <p:tgtEl>
                                          <p:spTgt spid="16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1000"/>
                            </p:stCondLst>
                            <p:childTnLst>
                              <p:par>
                                <p:cTn id="35" presetID="53" presetClass="entr" presetSubtype="16"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p:tgtEl>
                                          <p:spTgt spid="48"/>
                                        </p:tgtEl>
                                        <p:attrNameLst>
                                          <p:attrName>ppt_y</p:attrName>
                                        </p:attrNameLst>
                                      </p:cBhvr>
                                      <p:tavLst>
                                        <p:tav tm="0">
                                          <p:val>
                                            <p:strVal val="#ppt_y-#ppt_h*1.125000"/>
                                          </p:val>
                                        </p:tav>
                                        <p:tav tm="100000">
                                          <p:val>
                                            <p:strVal val="#ppt_y"/>
                                          </p:val>
                                        </p:tav>
                                      </p:tavLst>
                                    </p:anim>
                                    <p:animEffect transition="in" filter="wipe(down)">
                                      <p:cBhvr>
                                        <p:cTn id="43" dur="500"/>
                                        <p:tgtEl>
                                          <p:spTgt spid="48"/>
                                        </p:tgtEl>
                                      </p:cBhvr>
                                    </p:animEffect>
                                  </p:childTnLst>
                                </p:cTn>
                              </p:par>
                            </p:childTnLst>
                          </p:cTn>
                        </p:par>
                        <p:par>
                          <p:cTn id="44" fill="hold">
                            <p:stCondLst>
                              <p:cond delay="1500"/>
                            </p:stCondLst>
                            <p:childTnLst>
                              <p:par>
                                <p:cTn id="45" presetID="12" presetClass="entr" presetSubtype="4"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p:tgtEl>
                                          <p:spTgt spid="49"/>
                                        </p:tgtEl>
                                        <p:attrNameLst>
                                          <p:attrName>ppt_y</p:attrName>
                                        </p:attrNameLst>
                                      </p:cBhvr>
                                      <p:tavLst>
                                        <p:tav tm="0">
                                          <p:val>
                                            <p:strVal val="#ppt_y+#ppt_h*1.125000"/>
                                          </p:val>
                                        </p:tav>
                                        <p:tav tm="100000">
                                          <p:val>
                                            <p:strVal val="#ppt_y"/>
                                          </p:val>
                                        </p:tav>
                                      </p:tavLst>
                                    </p:anim>
                                    <p:animEffect transition="in" filter="wipe(up)">
                                      <p:cBhvr>
                                        <p:cTn id="48" dur="500"/>
                                        <p:tgtEl>
                                          <p:spTgt spid="49"/>
                                        </p:tgtEl>
                                      </p:cBhvr>
                                    </p:animEffect>
                                  </p:childTnLst>
                                </p:cTn>
                              </p:par>
                            </p:childTnLst>
                          </p:cTn>
                        </p:par>
                        <p:par>
                          <p:cTn id="49" fill="hold">
                            <p:stCondLst>
                              <p:cond delay="2000"/>
                            </p:stCondLst>
                            <p:childTnLst>
                              <p:par>
                                <p:cTn id="50" presetID="1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p:tgtEl>
                                          <p:spTgt spid="51"/>
                                        </p:tgtEl>
                                        <p:attrNameLst>
                                          <p:attrName>ppt_y</p:attrName>
                                        </p:attrNameLst>
                                      </p:cBhvr>
                                      <p:tavLst>
                                        <p:tav tm="0">
                                          <p:val>
                                            <p:strVal val="#ppt_y+#ppt_h*1.125000"/>
                                          </p:val>
                                        </p:tav>
                                        <p:tav tm="100000">
                                          <p:val>
                                            <p:strVal val="#ppt_y"/>
                                          </p:val>
                                        </p:tav>
                                      </p:tavLst>
                                    </p:anim>
                                    <p:animEffect transition="in" filter="wipe(up)">
                                      <p:cBhvr>
                                        <p:cTn id="53" dur="500"/>
                                        <p:tgtEl>
                                          <p:spTgt spid="51"/>
                                        </p:tgtEl>
                                      </p:cBhvr>
                                    </p:animEffect>
                                  </p:childTnLst>
                                </p:cTn>
                              </p:par>
                            </p:childTnLst>
                          </p:cTn>
                        </p:par>
                        <p:par>
                          <p:cTn id="54" fill="hold">
                            <p:stCondLst>
                              <p:cond delay="2500"/>
                            </p:stCondLst>
                            <p:childTnLst>
                              <p:par>
                                <p:cTn id="55" presetID="12" presetClass="entr" presetSubtype="4"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ppt_h*1.125000"/>
                                          </p:val>
                                        </p:tav>
                                        <p:tav tm="100000">
                                          <p:val>
                                            <p:strVal val="#ppt_y"/>
                                          </p:val>
                                        </p:tav>
                                      </p:tavLst>
                                    </p:anim>
                                    <p:animEffect transition="in" filter="wipe(up)">
                                      <p:cBhvr>
                                        <p:cTn id="58" dur="500"/>
                                        <p:tgtEl>
                                          <p:spTgt spid="53"/>
                                        </p:tgtEl>
                                      </p:cBhvr>
                                    </p:animEffect>
                                  </p:childTnLst>
                                </p:cTn>
                              </p:par>
                            </p:childTnLst>
                          </p:cTn>
                        </p:par>
                        <p:par>
                          <p:cTn id="59" fill="hold">
                            <p:stCondLst>
                              <p:cond delay="3000"/>
                            </p:stCondLst>
                            <p:childTnLst>
                              <p:par>
                                <p:cTn id="60" presetID="12" presetClass="entr" presetSubtype="2"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500"/>
                                        <p:tgtEl>
                                          <p:spTgt spid="65"/>
                                        </p:tgtEl>
                                        <p:attrNameLst>
                                          <p:attrName>ppt_x</p:attrName>
                                        </p:attrNameLst>
                                      </p:cBhvr>
                                      <p:tavLst>
                                        <p:tav tm="0">
                                          <p:val>
                                            <p:strVal val="#ppt_x+#ppt_w*1.125000"/>
                                          </p:val>
                                        </p:tav>
                                        <p:tav tm="100000">
                                          <p:val>
                                            <p:strVal val="#ppt_x"/>
                                          </p:val>
                                        </p:tav>
                                      </p:tavLst>
                                    </p:anim>
                                    <p:animEffect transition="in" filter="wipe(left)">
                                      <p:cBhvr>
                                        <p:cTn id="63" dur="500"/>
                                        <p:tgtEl>
                                          <p:spTgt spid="65"/>
                                        </p:tgtEl>
                                      </p:cBhvr>
                                    </p:animEffect>
                                  </p:childTnLst>
                                </p:cTn>
                              </p:par>
                            </p:childTnLst>
                          </p:cTn>
                        </p:par>
                        <p:par>
                          <p:cTn id="64" fill="hold">
                            <p:stCondLst>
                              <p:cond delay="3500"/>
                            </p:stCondLst>
                            <p:childTnLst>
                              <p:par>
                                <p:cTn id="65" presetID="22" presetClass="entr" presetSubtype="8"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childTnLst>
                          </p:cTn>
                        </p:par>
                        <p:par>
                          <p:cTn id="68" fill="hold">
                            <p:stCondLst>
                              <p:cond delay="4000"/>
                            </p:stCondLst>
                            <p:childTnLst>
                              <p:par>
                                <p:cTn id="69" presetID="12" presetClass="entr" presetSubtype="4" fill="hold" grpId="0"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p:tgtEl>
                                          <p:spTgt spid="71"/>
                                        </p:tgtEl>
                                        <p:attrNameLst>
                                          <p:attrName>ppt_y</p:attrName>
                                        </p:attrNameLst>
                                      </p:cBhvr>
                                      <p:tavLst>
                                        <p:tav tm="0">
                                          <p:val>
                                            <p:strVal val="#ppt_y+#ppt_h*1.125000"/>
                                          </p:val>
                                        </p:tav>
                                        <p:tav tm="100000">
                                          <p:val>
                                            <p:strVal val="#ppt_y"/>
                                          </p:val>
                                        </p:tav>
                                      </p:tavLst>
                                    </p:anim>
                                    <p:animEffect transition="in" filter="wipe(up)">
                                      <p:cBhvr>
                                        <p:cTn id="7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8" grpId="0" animBg="1"/>
      <p:bldP spid="169" grpId="0" animBg="1"/>
      <p:bldP spid="199" grpId="0" animBg="1"/>
      <p:bldP spid="48" grpId="0"/>
      <p:bldP spid="49" grpId="0"/>
      <p:bldP spid="51" grpId="0"/>
      <p:bldP spid="53" grpId="0"/>
      <p:bldP spid="65" grpId="0" animBg="1"/>
      <p:bldP spid="7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473754" cy="416909"/>
          </a:xfrm>
          <a:prstGeom prst="rect">
            <a:avLst/>
          </a:prstGeom>
        </p:spPr>
        <p:txBody>
          <a:bodyPr wrap="none">
            <a:spAutoFit/>
          </a:bodyPr>
          <a:lstStyle/>
          <a:p>
            <a:r>
              <a:rPr lang="zh-CN" altLang="en-US" sz="2109" dirty="0" smtClean="0"/>
              <a:t>购物车</a:t>
            </a:r>
            <a:r>
              <a:rPr lang="zh-CN" altLang="zh-CN" sz="2109" dirty="0" smtClean="0"/>
              <a:t>信息</a:t>
            </a:r>
            <a:r>
              <a:rPr lang="zh-CN" altLang="zh-CN" sz="2109" dirty="0"/>
              <a:t>表结构</a:t>
            </a:r>
            <a:r>
              <a:rPr lang="en-US" altLang="zh-CN" sz="2109" dirty="0"/>
              <a:t>  </a:t>
            </a:r>
            <a:endParaRPr lang="zh-CN" altLang="zh-CN" sz="2109" dirty="0"/>
          </a:p>
        </p:txBody>
      </p:sp>
      <p:graphicFrame>
        <p:nvGraphicFramePr>
          <p:cNvPr id="4" name="表格 3"/>
          <p:cNvGraphicFramePr>
            <a:graphicFrameLocks noGrp="1"/>
          </p:cNvGraphicFramePr>
          <p:nvPr>
            <p:extLst>
              <p:ext uri="{D42A27DB-BD31-4B8C-83A1-F6EECF244321}">
                <p14:modId xmlns:p14="http://schemas.microsoft.com/office/powerpoint/2010/main" val="64165833"/>
              </p:ext>
            </p:extLst>
          </p:nvPr>
        </p:nvGraphicFramePr>
        <p:xfrm>
          <a:off x="1100782" y="2314411"/>
          <a:ext cx="6808607" cy="3862942"/>
        </p:xfrm>
        <a:graphic>
          <a:graphicData uri="http://schemas.openxmlformats.org/drawingml/2006/table">
            <a:tbl>
              <a:tblPr firstRow="1" firstCol="1" bandRow="1">
                <a:tableStyleId>{5C22544A-7EE6-4342-B048-85BDC9FD1C3A}</a:tableStyleId>
              </a:tblPr>
              <a:tblGrid>
                <a:gridCol w="1491834"/>
                <a:gridCol w="1531821"/>
                <a:gridCol w="981996"/>
                <a:gridCol w="872800"/>
                <a:gridCol w="1090423"/>
                <a:gridCol w="839733"/>
              </a:tblGrid>
              <a:tr h="448310">
                <a:tc>
                  <a:txBody>
                    <a:bodyPr/>
                    <a:lstStyle/>
                    <a:p>
                      <a:pPr algn="just">
                        <a:lnSpc>
                          <a:spcPct val="150000"/>
                        </a:lnSpc>
                        <a:spcAft>
                          <a:spcPts val="0"/>
                        </a:spcAft>
                      </a:pPr>
                      <a:r>
                        <a:rPr lang="zh-CN" sz="1200" kern="100" dirty="0">
                          <a:effectLst/>
                        </a:rPr>
                        <a:t>字段名</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说 明</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a:effectLst/>
                        </a:rPr>
                        <a:t>类 型</a:t>
                      </a:r>
                      <a:endParaRPr lang="zh-CN" sz="1050" kern="10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a:effectLst/>
                        </a:rPr>
                        <a:t>长度</a:t>
                      </a:r>
                      <a:endParaRPr lang="zh-CN" sz="1050" kern="10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a:effectLst/>
                        </a:rPr>
                        <a:t>可否为空</a:t>
                      </a:r>
                      <a:endParaRPr lang="zh-CN" sz="1050" kern="10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a:effectLst/>
                        </a:rPr>
                        <a:t>约束</a:t>
                      </a:r>
                      <a:endParaRPr lang="zh-CN" sz="1050" kern="100">
                        <a:effectLst/>
                        <a:latin typeface="等线"/>
                        <a:ea typeface="等线"/>
                        <a:cs typeface="Times New Roman"/>
                      </a:endParaRPr>
                    </a:p>
                  </a:txBody>
                  <a:tcPr marL="68580" marR="68580" marT="0" marB="0"/>
                </a:tc>
              </a:tr>
              <a:tr h="709588">
                <a:tc>
                  <a:txBody>
                    <a:bodyPr/>
                    <a:lstStyle/>
                    <a:p>
                      <a:pPr algn="just">
                        <a:lnSpc>
                          <a:spcPct val="150000"/>
                        </a:lnSpc>
                        <a:spcAft>
                          <a:spcPts val="0"/>
                        </a:spcAft>
                      </a:pPr>
                      <a:r>
                        <a:rPr lang="en-US" sz="1200" kern="100" dirty="0" err="1">
                          <a:effectLst/>
                        </a:rPr>
                        <a:t>carID</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购物车编号</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en-US" sz="1200" kern="100" dirty="0">
                          <a:effectLst/>
                        </a:rPr>
                        <a:t>Variable characters</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en-US" sz="1200" kern="100" dirty="0">
                          <a:effectLst/>
                        </a:rPr>
                        <a:t>20</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否</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主键</a:t>
                      </a:r>
                      <a:endParaRPr lang="zh-CN" sz="1050" kern="100" dirty="0">
                        <a:effectLst/>
                        <a:latin typeface="等线"/>
                        <a:ea typeface="等线"/>
                        <a:cs typeface="Times New Roman"/>
                      </a:endParaRPr>
                    </a:p>
                  </a:txBody>
                  <a:tcPr marL="68580" marR="68580" marT="0" marB="0"/>
                </a:tc>
              </a:tr>
              <a:tr h="2705044">
                <a:tc>
                  <a:txBody>
                    <a:bodyPr/>
                    <a:lstStyle/>
                    <a:p>
                      <a:pPr algn="just">
                        <a:lnSpc>
                          <a:spcPct val="150000"/>
                        </a:lnSpc>
                        <a:spcAft>
                          <a:spcPts val="0"/>
                        </a:spcAft>
                      </a:pPr>
                      <a:r>
                        <a:rPr lang="en-US" sz="1200" kern="100" dirty="0" err="1">
                          <a:effectLst/>
                        </a:rPr>
                        <a:t>ProductID</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Quantity</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all</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商品编号</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zh-CN" sz="1200" kern="100" dirty="0">
                          <a:effectLst/>
                        </a:rPr>
                        <a:t>数量</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zh-CN" sz="1200" kern="100" dirty="0">
                          <a:effectLst/>
                        </a:rPr>
                        <a:t>总价</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en-US" sz="1200" kern="100" dirty="0">
                          <a:effectLst/>
                        </a:rPr>
                        <a:t>Variable characters</a:t>
                      </a:r>
                      <a:endParaRPr lang="zh-CN" sz="1050" kern="100" dirty="0">
                        <a:effectLst/>
                      </a:endParaRPr>
                    </a:p>
                    <a:p>
                      <a:pPr algn="just">
                        <a:lnSpc>
                          <a:spcPct val="150000"/>
                        </a:lnSpc>
                        <a:spcAft>
                          <a:spcPts val="0"/>
                        </a:spcAft>
                      </a:pPr>
                      <a:r>
                        <a:rPr lang="en-US" sz="1200" kern="100" dirty="0">
                          <a:effectLst/>
                        </a:rPr>
                        <a:t>Integer</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sz="1200" kern="100" dirty="0">
                          <a:effectLst/>
                        </a:rPr>
                        <a:t> </a:t>
                      </a:r>
                      <a:endParaRPr lang="zh-CN" sz="1050" kern="100" dirty="0">
                        <a:effectLst/>
                      </a:endParaRPr>
                    </a:p>
                    <a:p>
                      <a:pPr algn="just">
                        <a:lnSpc>
                          <a:spcPct val="150000"/>
                        </a:lnSpc>
                        <a:spcAft>
                          <a:spcPts val="0"/>
                        </a:spcAft>
                      </a:pPr>
                      <a:r>
                        <a:rPr lang="en-US" altLang="zh-CN" sz="1200" kern="100" dirty="0" smtClean="0">
                          <a:effectLst/>
                          <a:latin typeface="+mn-lt"/>
                          <a:ea typeface="+mn-ea"/>
                          <a:cs typeface="+mn-cs"/>
                        </a:rPr>
                        <a:t>Double</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en-US" sz="1200" kern="100" dirty="0">
                          <a:effectLst/>
                        </a:rPr>
                        <a:t>20</a:t>
                      </a:r>
                      <a:endParaRPr lang="zh-CN" sz="1050" kern="100" dirty="0">
                        <a:effectLst/>
                        <a:latin typeface="等线"/>
                        <a:ea typeface="等线"/>
                        <a:cs typeface="Times New Roman"/>
                      </a:endParaRPr>
                    </a:p>
                  </a:txBody>
                  <a:tcPr marL="68580" marR="68580" marT="0" marB="0"/>
                </a:tc>
                <a:tc>
                  <a:txBody>
                    <a:bodyPr/>
                    <a:lstStyle/>
                    <a:p>
                      <a:pPr algn="just">
                        <a:lnSpc>
                          <a:spcPct val="150000"/>
                        </a:lnSpc>
                        <a:spcAft>
                          <a:spcPts val="0"/>
                        </a:spcAft>
                      </a:pPr>
                      <a:r>
                        <a:rPr lang="zh-CN" sz="1200" kern="100" dirty="0">
                          <a:effectLst/>
                        </a:rPr>
                        <a:t>否</a:t>
                      </a:r>
                      <a:endParaRPr lang="zh-CN" sz="1050" kern="100" dirty="0">
                        <a:effectLst/>
                        <a:latin typeface="等线"/>
                        <a:ea typeface="等线"/>
                        <a:cs typeface="Times New Roman"/>
                      </a:endParaRPr>
                    </a:p>
                  </a:txBody>
                  <a:tcPr marL="68580" marR="68580" marT="0" marB="0"/>
                </a:tc>
                <a:tc>
                  <a:txBody>
                    <a:bodyPr/>
                    <a:lstStyle/>
                    <a:p>
                      <a:pPr algn="just">
                        <a:spcAft>
                          <a:spcPts val="0"/>
                        </a:spcAft>
                      </a:pPr>
                      <a:r>
                        <a:rPr lang="zh-CN" sz="1050" kern="100" dirty="0">
                          <a:effectLst/>
                        </a:rPr>
                        <a:t> </a:t>
                      </a:r>
                      <a:endParaRPr lang="zh-CN" sz="1050" kern="100" dirty="0">
                        <a:effectLst/>
                        <a:latin typeface="等线"/>
                        <a:ea typeface="等线"/>
                        <a:cs typeface="Times New Roman"/>
                      </a:endParaRPr>
                    </a:p>
                  </a:txBody>
                  <a:tcPr marL="0" marR="0" marT="0" marB="0" anchor="ctr"/>
                </a:tc>
              </a:tr>
            </a:tbl>
          </a:graphicData>
        </a:graphic>
      </p:graphicFrame>
    </p:spTree>
    <p:extLst>
      <p:ext uri="{BB962C8B-B14F-4D97-AF65-F5344CB8AC3E}">
        <p14:creationId xmlns:p14="http://schemas.microsoft.com/office/powerpoint/2010/main" val="376207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53" y="3877295"/>
            <a:ext cx="12858044" cy="2421930"/>
          </a:xfrm>
          <a:prstGeom prst="rect">
            <a:avLst/>
          </a:prstGeom>
        </p:spPr>
      </p:pic>
      <p:grpSp>
        <p:nvGrpSpPr>
          <p:cNvPr id="2" name="组合 1"/>
          <p:cNvGrpSpPr/>
          <p:nvPr/>
        </p:nvGrpSpPr>
        <p:grpSpPr>
          <a:xfrm>
            <a:off x="68158" y="268620"/>
            <a:ext cx="5522809" cy="1044312"/>
            <a:chOff x="64293" y="254705"/>
            <a:chExt cx="5236729" cy="990217"/>
          </a:xfrm>
        </p:grpSpPr>
        <p:pic>
          <p:nvPicPr>
            <p:cNvPr id="4" name="图片 3"/>
            <p:cNvPicPr>
              <a:picLocks noChangeAspect="1"/>
            </p:cNvPicPr>
            <p:nvPr/>
          </p:nvPicPr>
          <p:blipFill>
            <a:blip r:embed="rId3"/>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4" name="文本框 33"/>
            <p:cNvSpPr txBox="1"/>
            <p:nvPr/>
          </p:nvSpPr>
          <p:spPr>
            <a:xfrm>
              <a:off x="1006809" y="465389"/>
              <a:ext cx="4294213" cy="580020"/>
            </a:xfrm>
            <a:prstGeom prst="rect">
              <a:avLst/>
            </a:prstGeom>
            <a:noFill/>
          </p:spPr>
          <p:txBody>
            <a:bodyPr wrap="none" rtlCol="0">
              <a:spAutoFit/>
            </a:bodyPr>
            <a:lstStyle/>
            <a:p>
              <a:r>
                <a:rPr lang="zh-CN" altLang="zh-CN" sz="3375" b="1" dirty="0"/>
                <a:t>数据结构与程序的关系</a:t>
              </a:r>
            </a:p>
          </p:txBody>
        </p:sp>
      </p:grpSp>
      <p:sp>
        <p:nvSpPr>
          <p:cNvPr id="35" name="矩形 34"/>
          <p:cNvSpPr/>
          <p:nvPr/>
        </p:nvSpPr>
        <p:spPr>
          <a:xfrm>
            <a:off x="1258149" y="1740164"/>
            <a:ext cx="10950310" cy="1200329"/>
          </a:xfrm>
          <a:prstGeom prst="rect">
            <a:avLst/>
          </a:prstGeom>
        </p:spPr>
        <p:txBody>
          <a:bodyPr wrap="square">
            <a:spAutoFit/>
          </a:bodyPr>
          <a:lstStyle/>
          <a:p>
            <a:r>
              <a:rPr lang="zh-CN" altLang="zh-CN" dirty="0"/>
              <a:t>服务器程序在对加入购物车</a:t>
            </a:r>
            <a:r>
              <a:rPr lang="en-US" altLang="zh-CN" dirty="0"/>
              <a:t>/</a:t>
            </a:r>
            <a:r>
              <a:rPr lang="zh-CN" altLang="zh-CN" dirty="0"/>
              <a:t>加入收藏夹</a:t>
            </a:r>
            <a:r>
              <a:rPr lang="en-US" altLang="zh-CN" dirty="0"/>
              <a:t>/</a:t>
            </a:r>
            <a:r>
              <a:rPr lang="zh-CN" altLang="zh-CN" dirty="0"/>
              <a:t>查看用户信息</a:t>
            </a:r>
            <a:r>
              <a:rPr lang="en-US" altLang="zh-CN" dirty="0"/>
              <a:t>/</a:t>
            </a:r>
            <a:r>
              <a:rPr lang="zh-CN" altLang="zh-CN" dirty="0"/>
              <a:t>查看订单信息</a:t>
            </a:r>
            <a:r>
              <a:rPr lang="en-US" altLang="zh-CN" dirty="0"/>
              <a:t>/</a:t>
            </a:r>
            <a:r>
              <a:rPr lang="zh-CN" altLang="zh-CN" dirty="0"/>
              <a:t>修改用户信息</a:t>
            </a:r>
            <a:r>
              <a:rPr lang="en-US" altLang="zh-CN" dirty="0"/>
              <a:t>/</a:t>
            </a:r>
            <a:r>
              <a:rPr lang="zh-CN" altLang="zh-CN" dirty="0"/>
              <a:t>评价</a:t>
            </a:r>
            <a:r>
              <a:rPr lang="en-US" altLang="zh-CN" dirty="0"/>
              <a:t>/</a:t>
            </a:r>
            <a:r>
              <a:rPr lang="zh-CN" altLang="zh-CN" dirty="0"/>
              <a:t>申诉进行操作时都需要对数据库中的所有表，进行联合查询、修改物理数据结构主要用于各模块之间函数的信息传递。接口传递的信息将是以数据结构封装了的数据。以参数传递或返回值的形式在各模块间传输，出错信息将送入显示模块中。</a:t>
            </a:r>
          </a:p>
        </p:txBody>
      </p:sp>
      <p:grpSp>
        <p:nvGrpSpPr>
          <p:cNvPr id="47" name="组合 46"/>
          <p:cNvGrpSpPr/>
          <p:nvPr/>
        </p:nvGrpSpPr>
        <p:grpSpPr>
          <a:xfrm>
            <a:off x="6176761" y="4481346"/>
            <a:ext cx="534120" cy="434079"/>
            <a:chOff x="5856477" y="4249213"/>
            <a:chExt cx="506453" cy="411594"/>
          </a:xfrm>
        </p:grpSpPr>
        <p:sp>
          <p:nvSpPr>
            <p:cNvPr id="41" name="椭圆 40"/>
            <p:cNvSpPr/>
            <p:nvPr/>
          </p:nvSpPr>
          <p:spPr>
            <a:xfrm>
              <a:off x="6078070" y="4576283"/>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stCxn id="41" idx="0"/>
            </p:cNvCxnSpPr>
            <p:nvPr/>
          </p:nvCxnSpPr>
          <p:spPr>
            <a:xfrm flipV="1">
              <a:off x="6120332" y="4510528"/>
              <a:ext cx="0" cy="657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856477" y="4249213"/>
              <a:ext cx="506453" cy="350201"/>
            </a:xfrm>
            <a:prstGeom prst="rect">
              <a:avLst/>
            </a:prstGeom>
            <a:noFill/>
          </p:spPr>
          <p:txBody>
            <a:bodyPr wrap="none" rtlCol="0">
              <a:spAutoFit/>
            </a:bodyPr>
            <a:lstStyle/>
            <a:p>
              <a:r>
                <a:rPr lang="en-US" altLang="zh-CN" dirty="0"/>
                <a:t>25</a:t>
              </a:r>
              <a:r>
                <a:rPr lang="en-US" altLang="zh-CN" sz="1266" dirty="0"/>
                <a:t>%</a:t>
              </a:r>
              <a:endParaRPr lang="zh-CN" altLang="en-US" dirty="0"/>
            </a:p>
          </p:txBody>
        </p:sp>
      </p:grpSp>
      <p:grpSp>
        <p:nvGrpSpPr>
          <p:cNvPr id="59" name="组合 58"/>
          <p:cNvGrpSpPr/>
          <p:nvPr/>
        </p:nvGrpSpPr>
        <p:grpSpPr>
          <a:xfrm>
            <a:off x="7808758" y="5775143"/>
            <a:ext cx="465192" cy="396527"/>
            <a:chOff x="7403924" y="5475993"/>
            <a:chExt cx="441095" cy="375987"/>
          </a:xfrm>
        </p:grpSpPr>
        <p:sp>
          <p:nvSpPr>
            <p:cNvPr id="50" name="文本框 49"/>
            <p:cNvSpPr txBox="1"/>
            <p:nvPr/>
          </p:nvSpPr>
          <p:spPr>
            <a:xfrm>
              <a:off x="7403924" y="5518255"/>
              <a:ext cx="441095" cy="333725"/>
            </a:xfrm>
            <a:prstGeom prst="rect">
              <a:avLst/>
            </a:prstGeom>
            <a:noFill/>
          </p:spPr>
          <p:txBody>
            <a:bodyPr wrap="none" rtlCol="0">
              <a:spAutoFit/>
            </a:bodyPr>
            <a:lstStyle/>
            <a:p>
              <a:r>
                <a:rPr lang="en-US" altLang="zh-CN" sz="1687" dirty="0"/>
                <a:t>-5</a:t>
              </a:r>
              <a:r>
                <a:rPr lang="en-US" altLang="zh-CN" sz="1160" dirty="0"/>
                <a:t>%</a:t>
              </a:r>
              <a:endParaRPr lang="zh-CN" altLang="en-US" sz="1687" dirty="0"/>
            </a:p>
          </p:txBody>
        </p:sp>
        <p:sp>
          <p:nvSpPr>
            <p:cNvPr id="25" name="椭圆 24"/>
            <p:cNvSpPr/>
            <p:nvPr/>
          </p:nvSpPr>
          <p:spPr>
            <a:xfrm>
              <a:off x="7600448" y="5475993"/>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11023258" y="6199058"/>
            <a:ext cx="574196" cy="357844"/>
            <a:chOff x="10451923" y="5877948"/>
            <a:chExt cx="544453" cy="339308"/>
          </a:xfrm>
        </p:grpSpPr>
        <p:sp>
          <p:nvSpPr>
            <p:cNvPr id="51" name="文本框 50"/>
            <p:cNvSpPr txBox="1"/>
            <p:nvPr/>
          </p:nvSpPr>
          <p:spPr>
            <a:xfrm>
              <a:off x="10451923" y="5883531"/>
              <a:ext cx="544453" cy="333725"/>
            </a:xfrm>
            <a:prstGeom prst="rect">
              <a:avLst/>
            </a:prstGeom>
            <a:noFill/>
          </p:spPr>
          <p:txBody>
            <a:bodyPr wrap="none" rtlCol="0">
              <a:spAutoFit/>
            </a:bodyPr>
            <a:lstStyle/>
            <a:p>
              <a:r>
                <a:rPr lang="en-US" altLang="zh-CN" sz="1687" dirty="0"/>
                <a:t>-13</a:t>
              </a:r>
              <a:r>
                <a:rPr lang="en-US" altLang="zh-CN" sz="1160" dirty="0"/>
                <a:t>%</a:t>
              </a:r>
              <a:endParaRPr lang="zh-CN" altLang="en-US" sz="1687" dirty="0"/>
            </a:p>
          </p:txBody>
        </p:sp>
        <p:sp>
          <p:nvSpPr>
            <p:cNvPr id="26" name="椭圆 25"/>
            <p:cNvSpPr/>
            <p:nvPr/>
          </p:nvSpPr>
          <p:spPr>
            <a:xfrm>
              <a:off x="10664761" y="5877948"/>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532420" y="6238115"/>
            <a:ext cx="574196" cy="413065"/>
            <a:chOff x="4297308" y="5914982"/>
            <a:chExt cx="544453" cy="391668"/>
          </a:xfrm>
        </p:grpSpPr>
        <p:sp>
          <p:nvSpPr>
            <p:cNvPr id="48" name="文本框 47"/>
            <p:cNvSpPr txBox="1"/>
            <p:nvPr/>
          </p:nvSpPr>
          <p:spPr>
            <a:xfrm>
              <a:off x="4297308" y="5972926"/>
              <a:ext cx="544453" cy="333724"/>
            </a:xfrm>
            <a:prstGeom prst="rect">
              <a:avLst/>
            </a:prstGeom>
            <a:noFill/>
          </p:spPr>
          <p:txBody>
            <a:bodyPr wrap="none" rtlCol="0">
              <a:spAutoFit/>
            </a:bodyPr>
            <a:lstStyle/>
            <a:p>
              <a:r>
                <a:rPr lang="en-US" altLang="zh-CN" sz="1687" dirty="0"/>
                <a:t>-17</a:t>
              </a:r>
              <a:r>
                <a:rPr lang="en-US" altLang="zh-CN" sz="1160" dirty="0"/>
                <a:t>%</a:t>
              </a:r>
              <a:endParaRPr lang="zh-CN" altLang="en-US" sz="1687" dirty="0"/>
            </a:p>
          </p:txBody>
        </p:sp>
        <p:sp>
          <p:nvSpPr>
            <p:cNvPr id="27" name="椭圆 26"/>
            <p:cNvSpPr/>
            <p:nvPr/>
          </p:nvSpPr>
          <p:spPr>
            <a:xfrm>
              <a:off x="4537335" y="5914982"/>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1231366" y="5998239"/>
            <a:ext cx="574196" cy="384755"/>
            <a:chOff x="1167247" y="5687532"/>
            <a:chExt cx="544453" cy="364825"/>
          </a:xfrm>
        </p:grpSpPr>
        <p:sp>
          <p:nvSpPr>
            <p:cNvPr id="49" name="文本框 48"/>
            <p:cNvSpPr txBox="1"/>
            <p:nvPr/>
          </p:nvSpPr>
          <p:spPr>
            <a:xfrm>
              <a:off x="1167247" y="5718632"/>
              <a:ext cx="544453" cy="333725"/>
            </a:xfrm>
            <a:prstGeom prst="rect">
              <a:avLst/>
            </a:prstGeom>
            <a:noFill/>
          </p:spPr>
          <p:txBody>
            <a:bodyPr wrap="none" rtlCol="0">
              <a:spAutoFit/>
            </a:bodyPr>
            <a:lstStyle/>
            <a:p>
              <a:r>
                <a:rPr lang="en-US" altLang="zh-CN" sz="1687" dirty="0"/>
                <a:t>-10</a:t>
              </a:r>
              <a:r>
                <a:rPr lang="en-US" altLang="zh-CN" sz="1160" dirty="0"/>
                <a:t>%</a:t>
              </a:r>
              <a:endParaRPr lang="zh-CN" altLang="en-US" sz="1687" dirty="0"/>
            </a:p>
          </p:txBody>
        </p:sp>
        <p:sp>
          <p:nvSpPr>
            <p:cNvPr id="28" name="椭圆 27"/>
            <p:cNvSpPr/>
            <p:nvPr/>
          </p:nvSpPr>
          <p:spPr>
            <a:xfrm>
              <a:off x="1407274" y="5687532"/>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14800136"/>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par>
                                    <p:cTn id="19" presetID="12" presetClass="entr" presetSubtype="1" fill="hold" nodeType="withEffect">
                                      <p:stCondLst>
                                        <p:cond delay="25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p:tgtEl>
                                              <p:spTgt spid="59"/>
                                            </p:tgtEl>
                                            <p:attrNameLst>
                                              <p:attrName>ppt_y</p:attrName>
                                            </p:attrNameLst>
                                          </p:cBhvr>
                                          <p:tavLst>
                                            <p:tav tm="0">
                                              <p:val>
                                                <p:strVal val="#ppt_y-#ppt_h*1.125000"/>
                                              </p:val>
                                            </p:tav>
                                            <p:tav tm="100000">
                                              <p:val>
                                                <p:strVal val="#ppt_y"/>
                                              </p:val>
                                            </p:tav>
                                          </p:tavLst>
                                        </p:anim>
                                        <p:animEffect transition="in" filter="wipe(down)">
                                          <p:cBhvr>
                                            <p:cTn id="22" dur="500"/>
                                            <p:tgtEl>
                                              <p:spTgt spid="59"/>
                                            </p:tgtEl>
                                          </p:cBhvr>
                                        </p:animEffect>
                                      </p:childTnLst>
                                    </p:cTn>
                                  </p:par>
                                  <p:par>
                                    <p:cTn id="23" presetID="12" presetClass="entr" presetSubtype="1" fill="hold" nodeType="withEffect">
                                      <p:stCondLst>
                                        <p:cond delay="250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p:tgtEl>
                                              <p:spTgt spid="60"/>
                                            </p:tgtEl>
                                            <p:attrNameLst>
                                              <p:attrName>ppt_y</p:attrName>
                                            </p:attrNameLst>
                                          </p:cBhvr>
                                          <p:tavLst>
                                            <p:tav tm="0">
                                              <p:val>
                                                <p:strVal val="#ppt_y-#ppt_h*1.125000"/>
                                              </p:val>
                                            </p:tav>
                                            <p:tav tm="100000">
                                              <p:val>
                                                <p:strVal val="#ppt_y"/>
                                              </p:val>
                                            </p:tav>
                                          </p:tavLst>
                                        </p:anim>
                                        <p:animEffect transition="in" filter="wipe(down)">
                                          <p:cBhvr>
                                            <p:cTn id="26" dur="500"/>
                                            <p:tgtEl>
                                              <p:spTgt spid="60"/>
                                            </p:tgtEl>
                                          </p:cBhvr>
                                        </p:animEffect>
                                      </p:childTnLst>
                                    </p:cTn>
                                  </p:par>
                                  <p:par>
                                    <p:cTn id="27" presetID="12" presetClass="entr" presetSubtype="1" fill="hold" nodeType="withEffect">
                                      <p:stCondLst>
                                        <p:cond delay="250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p:tgtEl>
                                              <p:spTgt spid="58"/>
                                            </p:tgtEl>
                                            <p:attrNameLst>
                                              <p:attrName>ppt_y</p:attrName>
                                            </p:attrNameLst>
                                          </p:cBhvr>
                                          <p:tavLst>
                                            <p:tav tm="0">
                                              <p:val>
                                                <p:strVal val="#ppt_y-#ppt_h*1.125000"/>
                                              </p:val>
                                            </p:tav>
                                            <p:tav tm="100000">
                                              <p:val>
                                                <p:strVal val="#ppt_y"/>
                                              </p:val>
                                            </p:tav>
                                          </p:tavLst>
                                        </p:anim>
                                        <p:animEffect transition="in" filter="wipe(down)">
                                          <p:cBhvr>
                                            <p:cTn id="30" dur="500"/>
                                            <p:tgtEl>
                                              <p:spTgt spid="58"/>
                                            </p:tgtEl>
                                          </p:cBhvr>
                                        </p:animEffect>
                                      </p:childTnLst>
                                    </p:cTn>
                                  </p:par>
                                  <p:par>
                                    <p:cTn id="31" presetID="12" presetClass="entr" presetSubtype="1"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down)">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par>
                                    <p:cTn id="19" presetID="12" presetClass="entr" presetSubtype="1" fill="hold" nodeType="withEffect">
                                      <p:stCondLst>
                                        <p:cond delay="25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p:tgtEl>
                                              <p:spTgt spid="59"/>
                                            </p:tgtEl>
                                            <p:attrNameLst>
                                              <p:attrName>ppt_y</p:attrName>
                                            </p:attrNameLst>
                                          </p:cBhvr>
                                          <p:tavLst>
                                            <p:tav tm="0">
                                              <p:val>
                                                <p:strVal val="#ppt_y-#ppt_h*1.125000"/>
                                              </p:val>
                                            </p:tav>
                                            <p:tav tm="100000">
                                              <p:val>
                                                <p:strVal val="#ppt_y"/>
                                              </p:val>
                                            </p:tav>
                                          </p:tavLst>
                                        </p:anim>
                                        <p:animEffect transition="in" filter="wipe(down)">
                                          <p:cBhvr>
                                            <p:cTn id="22" dur="500"/>
                                            <p:tgtEl>
                                              <p:spTgt spid="59"/>
                                            </p:tgtEl>
                                          </p:cBhvr>
                                        </p:animEffect>
                                      </p:childTnLst>
                                    </p:cTn>
                                  </p:par>
                                  <p:par>
                                    <p:cTn id="23" presetID="12" presetClass="entr" presetSubtype="1" fill="hold" nodeType="withEffect">
                                      <p:stCondLst>
                                        <p:cond delay="250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p:tgtEl>
                                              <p:spTgt spid="60"/>
                                            </p:tgtEl>
                                            <p:attrNameLst>
                                              <p:attrName>ppt_y</p:attrName>
                                            </p:attrNameLst>
                                          </p:cBhvr>
                                          <p:tavLst>
                                            <p:tav tm="0">
                                              <p:val>
                                                <p:strVal val="#ppt_y-#ppt_h*1.125000"/>
                                              </p:val>
                                            </p:tav>
                                            <p:tav tm="100000">
                                              <p:val>
                                                <p:strVal val="#ppt_y"/>
                                              </p:val>
                                            </p:tav>
                                          </p:tavLst>
                                        </p:anim>
                                        <p:animEffect transition="in" filter="wipe(down)">
                                          <p:cBhvr>
                                            <p:cTn id="26" dur="500"/>
                                            <p:tgtEl>
                                              <p:spTgt spid="60"/>
                                            </p:tgtEl>
                                          </p:cBhvr>
                                        </p:animEffect>
                                      </p:childTnLst>
                                    </p:cTn>
                                  </p:par>
                                  <p:par>
                                    <p:cTn id="27" presetID="12" presetClass="entr" presetSubtype="1" fill="hold" nodeType="withEffect">
                                      <p:stCondLst>
                                        <p:cond delay="250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p:tgtEl>
                                              <p:spTgt spid="58"/>
                                            </p:tgtEl>
                                            <p:attrNameLst>
                                              <p:attrName>ppt_y</p:attrName>
                                            </p:attrNameLst>
                                          </p:cBhvr>
                                          <p:tavLst>
                                            <p:tav tm="0">
                                              <p:val>
                                                <p:strVal val="#ppt_y-#ppt_h*1.125000"/>
                                              </p:val>
                                            </p:tav>
                                            <p:tav tm="100000">
                                              <p:val>
                                                <p:strVal val="#ppt_y"/>
                                              </p:val>
                                            </p:tav>
                                          </p:tavLst>
                                        </p:anim>
                                        <p:animEffect transition="in" filter="wipe(down)">
                                          <p:cBhvr>
                                            <p:cTn id="30" dur="500"/>
                                            <p:tgtEl>
                                              <p:spTgt spid="58"/>
                                            </p:tgtEl>
                                          </p:cBhvr>
                                        </p:animEffect>
                                      </p:childTnLst>
                                    </p:cTn>
                                  </p:par>
                                  <p:par>
                                    <p:cTn id="31" presetID="12" presetClass="entr" presetSubtype="1"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down)">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3342726" cy="1044312"/>
            <a:chOff x="64293" y="254705"/>
            <a:chExt cx="3169573"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4" name="文本框 33"/>
            <p:cNvSpPr txBox="1"/>
            <p:nvPr/>
          </p:nvSpPr>
          <p:spPr>
            <a:xfrm>
              <a:off x="1006809" y="465389"/>
              <a:ext cx="2227057" cy="580020"/>
            </a:xfrm>
            <a:prstGeom prst="rect">
              <a:avLst/>
            </a:prstGeom>
            <a:noFill/>
          </p:spPr>
          <p:txBody>
            <a:bodyPr wrap="none" rtlCol="0">
              <a:spAutoFit/>
            </a:bodyPr>
            <a:lstStyle/>
            <a:p>
              <a:r>
                <a:rPr lang="zh-CN" altLang="en-US" sz="3375" dirty="0"/>
                <a:t>数据库设计</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062163" y="1328199"/>
          <a:ext cx="8153120" cy="4716660"/>
        </p:xfrm>
        <a:graphic>
          <a:graphicData uri="http://schemas.openxmlformats.org/drawingml/2006/table">
            <a:tbl>
              <a:tblPr firstRow="1" firstCol="1" bandRow="1">
                <a:tableStyleId>{5C22544A-7EE6-4342-B048-85BDC9FD1C3A}</a:tableStyleId>
              </a:tblPr>
              <a:tblGrid>
                <a:gridCol w="1497110">
                  <a:extLst>
                    <a:ext uri="{9D8B030D-6E8A-4147-A177-3AD203B41FA5}">
                      <a16:colId xmlns:a16="http://schemas.microsoft.com/office/drawing/2014/main" xmlns="" val="20000"/>
                    </a:ext>
                  </a:extLst>
                </a:gridCol>
                <a:gridCol w="1995052">
                  <a:extLst>
                    <a:ext uri="{9D8B030D-6E8A-4147-A177-3AD203B41FA5}">
                      <a16:colId xmlns:a16="http://schemas.microsoft.com/office/drawing/2014/main" xmlns="" val="20001"/>
                    </a:ext>
                  </a:extLst>
                </a:gridCol>
                <a:gridCol w="1399710">
                  <a:extLst>
                    <a:ext uri="{9D8B030D-6E8A-4147-A177-3AD203B41FA5}">
                      <a16:colId xmlns:a16="http://schemas.microsoft.com/office/drawing/2014/main" xmlns="" val="20002"/>
                    </a:ext>
                  </a:extLst>
                </a:gridCol>
                <a:gridCol w="3261248">
                  <a:extLst>
                    <a:ext uri="{9D8B030D-6E8A-4147-A177-3AD203B41FA5}">
                      <a16:colId xmlns:a16="http://schemas.microsoft.com/office/drawing/2014/main" xmlns="" val="20003"/>
                    </a:ext>
                  </a:extLst>
                </a:gridCol>
              </a:tblGrid>
              <a:tr h="412776">
                <a:tc>
                  <a:txBody>
                    <a:bodyPr/>
                    <a:lstStyle/>
                    <a:p>
                      <a:pPr algn="just">
                        <a:lnSpc>
                          <a:spcPct val="150000"/>
                        </a:lnSpc>
                        <a:spcAft>
                          <a:spcPts val="0"/>
                        </a:spcAft>
                      </a:pPr>
                      <a:r>
                        <a:rPr lang="zh-CN" sz="1300" kern="100">
                          <a:effectLst/>
                        </a:rPr>
                        <a:t>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数据表名称</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内容</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0"/>
                  </a:ext>
                </a:extLst>
              </a:tr>
              <a:tr h="467885">
                <a:tc>
                  <a:txBody>
                    <a:bodyPr/>
                    <a:lstStyle/>
                    <a:p>
                      <a:pPr algn="just">
                        <a:lnSpc>
                          <a:spcPct val="150000"/>
                        </a:lnSpc>
                        <a:spcAft>
                          <a:spcPts val="0"/>
                        </a:spcAft>
                      </a:pPr>
                      <a:r>
                        <a:rPr lang="en-US" sz="1300" kern="100">
                          <a:effectLst/>
                        </a:rPr>
                        <a:t>1</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记录商品信息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1"/>
                  </a:ext>
                </a:extLst>
              </a:tr>
              <a:tr h="467885">
                <a:tc>
                  <a:txBody>
                    <a:bodyPr/>
                    <a:lstStyle/>
                    <a:p>
                      <a:pPr algn="just">
                        <a:lnSpc>
                          <a:spcPct val="150000"/>
                        </a:lnSpc>
                        <a:spcAft>
                          <a:spcPts val="0"/>
                        </a:spcAft>
                      </a:pPr>
                      <a:r>
                        <a:rPr lang="en-US" sz="1300" kern="100">
                          <a:effectLst/>
                        </a:rPr>
                        <a:t>2</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用户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记录用户信息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2"/>
                  </a:ext>
                </a:extLst>
              </a:tr>
              <a:tr h="467885">
                <a:tc>
                  <a:txBody>
                    <a:bodyPr/>
                    <a:lstStyle/>
                    <a:p>
                      <a:pPr algn="just">
                        <a:lnSpc>
                          <a:spcPct val="150000"/>
                        </a:lnSpc>
                        <a:spcAft>
                          <a:spcPts val="0"/>
                        </a:spcAft>
                      </a:pPr>
                      <a:r>
                        <a:rPr lang="en-US" sz="1300" kern="100">
                          <a:effectLst/>
                        </a:rPr>
                        <a:t>3</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订单</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记录订单基本信息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3"/>
                  </a:ext>
                </a:extLst>
              </a:tr>
              <a:tr h="467885">
                <a:tc>
                  <a:txBody>
                    <a:bodyPr/>
                    <a:lstStyle/>
                    <a:p>
                      <a:pPr algn="just">
                        <a:lnSpc>
                          <a:spcPct val="150000"/>
                        </a:lnSpc>
                        <a:spcAft>
                          <a:spcPts val="0"/>
                        </a:spcAft>
                      </a:pPr>
                      <a:r>
                        <a:rPr lang="en-US" sz="1300" kern="100">
                          <a:effectLst/>
                        </a:rPr>
                        <a:t>4</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收藏夹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辅助表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记录收藏的商品详细信息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4"/>
                  </a:ext>
                </a:extLst>
              </a:tr>
              <a:tr h="776331">
                <a:tc>
                  <a:txBody>
                    <a:bodyPr/>
                    <a:lstStyle/>
                    <a:p>
                      <a:pPr algn="just">
                        <a:lnSpc>
                          <a:spcPct val="150000"/>
                        </a:lnSpc>
                        <a:spcAft>
                          <a:spcPts val="0"/>
                        </a:spcAft>
                      </a:pPr>
                      <a:r>
                        <a:rPr lang="en-US" sz="1300" kern="100">
                          <a:effectLst/>
                        </a:rPr>
                        <a:t>5</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购物车</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辅助表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记录加入购物车的商品基本信息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5"/>
                  </a:ext>
                </a:extLst>
              </a:tr>
              <a:tr h="467885">
                <a:tc>
                  <a:txBody>
                    <a:bodyPr/>
                    <a:lstStyle/>
                    <a:p>
                      <a:pPr algn="just">
                        <a:lnSpc>
                          <a:spcPct val="150000"/>
                        </a:lnSpc>
                        <a:spcAft>
                          <a:spcPts val="0"/>
                        </a:spcAft>
                      </a:pPr>
                      <a:r>
                        <a:rPr lang="en-US" sz="1300" kern="100">
                          <a:effectLst/>
                        </a:rPr>
                        <a:t>6</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申诉</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记录申诉信息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xmlns="" val="10006"/>
                  </a:ext>
                </a:extLst>
              </a:tr>
              <a:tr h="1188128">
                <a:tc>
                  <a:txBody>
                    <a:bodyPr/>
                    <a:lstStyle/>
                    <a:p>
                      <a:pPr algn="just">
                        <a:lnSpc>
                          <a:spcPct val="150000"/>
                        </a:lnSpc>
                        <a:spcAft>
                          <a:spcPts val="0"/>
                        </a:spcAft>
                      </a:pPr>
                      <a:r>
                        <a:rPr lang="en-US" sz="1300" kern="100" dirty="0">
                          <a:effectLst/>
                        </a:rPr>
                        <a:t>7</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评论</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主表</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记录评论信息</a:t>
                      </a:r>
                      <a:endParaRPr lang="zh-CN" sz="1100" kern="100" dirty="0">
                        <a:effectLst/>
                      </a:endParaRPr>
                    </a:p>
                  </a:txBody>
                  <a:tcPr marL="72327" marR="72327" marT="0" marB="0"/>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1170170"/>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08</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会议记录</a:t>
            </a:r>
          </a:p>
        </p:txBody>
      </p:sp>
    </p:spTree>
    <p:custDataLst>
      <p:tags r:id="rId1"/>
    </p:custDataLst>
    <p:extLst>
      <p:ext uri="{BB962C8B-B14F-4D97-AF65-F5344CB8AC3E}">
        <p14:creationId xmlns:p14="http://schemas.microsoft.com/office/powerpoint/2010/main" val="3664583079"/>
      </p:ext>
    </p:extLst>
  </p:cSld>
  <p:clrMapOvr>
    <a:masterClrMapping/>
  </p:clrMapOvr>
  <p:transition spd="slow" advTm="0">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9" y="268620"/>
            <a:ext cx="2916326" cy="1044312"/>
            <a:chOff x="64293" y="254705"/>
            <a:chExt cx="2765261"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175162" cy="395313"/>
            </a:xfrm>
            <a:prstGeom prst="rect">
              <a:avLst/>
            </a:prstGeom>
            <a:noFill/>
          </p:spPr>
          <p:txBody>
            <a:bodyPr wrap="none" rtlCol="0">
              <a:spAutoFit/>
            </a:bodyPr>
            <a:lstStyle/>
            <a:p>
              <a:endParaRPr lang="zh-CN" altLang="en-US" sz="2109" dirty="0">
                <a:latin typeface="+mj-lt"/>
              </a:endParaRPr>
            </a:p>
          </p:txBody>
        </p:sp>
        <p:sp>
          <p:nvSpPr>
            <p:cNvPr id="34" name="文本框 33"/>
            <p:cNvSpPr txBox="1"/>
            <p:nvPr/>
          </p:nvSpPr>
          <p:spPr>
            <a:xfrm>
              <a:off x="1006809" y="465389"/>
              <a:ext cx="1822745" cy="580020"/>
            </a:xfrm>
            <a:prstGeom prst="rect">
              <a:avLst/>
            </a:prstGeom>
            <a:noFill/>
          </p:spPr>
          <p:txBody>
            <a:bodyPr wrap="none" rtlCol="0">
              <a:spAutoFit/>
            </a:bodyPr>
            <a:lstStyle/>
            <a:p>
              <a:r>
                <a:rPr lang="zh-CN" altLang="en-US" sz="3375" b="1" dirty="0"/>
                <a:t>会议记录</a:t>
              </a:r>
              <a:endParaRPr lang="zh-CN" altLang="zh-CN" sz="3375" b="1" dirty="0"/>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681324" y="1575170"/>
            <a:ext cx="7212579" cy="4524315"/>
          </a:xfrm>
          <a:prstGeom prst="rect">
            <a:avLst/>
          </a:prstGeom>
          <a:noFill/>
        </p:spPr>
        <p:txBody>
          <a:bodyPr wrap="square" rtlCol="0">
            <a:spAutoFit/>
          </a:bodyPr>
          <a:lstStyle/>
          <a:p>
            <a:r>
              <a:rPr lang="zh-CN" altLang="zh-CN" dirty="0"/>
              <a:t>乔：我分配一下总体设计的任务：我负责总体设计部分，李欣飏负责接口和系统数据结构设计，吴智宏负责运行设计部分。有什么问题吗</a:t>
            </a:r>
          </a:p>
          <a:p>
            <a:r>
              <a:rPr lang="zh-CN" altLang="zh-CN" dirty="0"/>
              <a:t>吴：</a:t>
            </a:r>
            <a:r>
              <a:rPr lang="en-US" altLang="zh-CN" dirty="0"/>
              <a:t>4</a:t>
            </a:r>
            <a:r>
              <a:rPr lang="zh-CN" altLang="zh-CN" dirty="0"/>
              <a:t>以后的工作量比较大，可能的话一起做。</a:t>
            </a:r>
          </a:p>
          <a:p>
            <a:r>
              <a:rPr lang="zh-CN" altLang="zh-CN" dirty="0"/>
              <a:t>乔：那数据库我和李欣飏一起完成。</a:t>
            </a:r>
          </a:p>
          <a:p>
            <a:r>
              <a:rPr lang="zh-CN" altLang="zh-CN" dirty="0"/>
              <a:t>吴：接口部分我找了一些资料，李欣飏你去这个网站看看，是微信小程序接口的官网</a:t>
            </a:r>
          </a:p>
          <a:p>
            <a:r>
              <a:rPr lang="zh-CN" altLang="zh-CN" dirty="0"/>
              <a:t>（</a:t>
            </a:r>
            <a:r>
              <a:rPr lang="en-US" altLang="zh-CN" dirty="0"/>
              <a:t>https://</a:t>
            </a:r>
            <a:r>
              <a:rPr lang="en-US" altLang="zh-CN" dirty="0" err="1"/>
              <a:t>developers.weixin.qq.com</a:t>
            </a:r>
            <a:r>
              <a:rPr lang="en-US" altLang="zh-CN" dirty="0"/>
              <a:t>/</a:t>
            </a:r>
            <a:r>
              <a:rPr lang="en-US" altLang="zh-CN" dirty="0" err="1"/>
              <a:t>miniprogram</a:t>
            </a:r>
            <a:r>
              <a:rPr lang="en-US" altLang="zh-CN" dirty="0"/>
              <a:t>/dev/</a:t>
            </a:r>
            <a:r>
              <a:rPr lang="en-US" altLang="zh-CN" dirty="0" err="1"/>
              <a:t>api</a:t>
            </a:r>
            <a:r>
              <a:rPr lang="en-US" altLang="zh-CN" dirty="0"/>
              <a:t>/?q=</a:t>
            </a:r>
            <a:r>
              <a:rPr lang="zh-CN" altLang="zh-CN" dirty="0"/>
              <a:t>）。</a:t>
            </a:r>
          </a:p>
          <a:p>
            <a:r>
              <a:rPr lang="zh-CN" altLang="zh-CN" dirty="0"/>
              <a:t>吴：软件需求说明书里的</a:t>
            </a:r>
            <a:r>
              <a:rPr lang="en-US" altLang="zh-CN" dirty="0"/>
              <a:t>HTTPS</a:t>
            </a:r>
            <a:r>
              <a:rPr lang="zh-CN" altLang="zh-CN" dirty="0"/>
              <a:t>接口是申请网络请求，你写的是交互，感觉改一下更好</a:t>
            </a:r>
          </a:p>
          <a:p>
            <a:r>
              <a:rPr lang="zh-CN" altLang="zh-CN" dirty="0"/>
              <a:t>。</a:t>
            </a:r>
            <a:r>
              <a:rPr lang="en-US" altLang="zh-CN" dirty="0"/>
              <a:t> </a:t>
            </a:r>
            <a:endParaRPr lang="zh-CN" altLang="zh-CN" dirty="0"/>
          </a:p>
          <a:p>
            <a:r>
              <a:rPr lang="zh-CN" altLang="zh-CN" dirty="0"/>
              <a:t>李：我查到的是客户端和服务器交互的接口，我把申请网络请求加上。</a:t>
            </a:r>
          </a:p>
          <a:p>
            <a:r>
              <a:rPr lang="zh-CN" altLang="zh-CN" dirty="0"/>
              <a:t>乔：吴智宏你运行那部分完成的怎么样了</a:t>
            </a:r>
            <a:r>
              <a:rPr lang="en-US" altLang="zh-CN" dirty="0"/>
              <a:t> </a:t>
            </a:r>
            <a:endParaRPr lang="zh-CN" altLang="zh-CN" dirty="0"/>
          </a:p>
          <a:p>
            <a:r>
              <a:rPr lang="zh-CN" altLang="zh-CN" dirty="0"/>
              <a:t>吴：我还在找关于购物车部分的资料</a:t>
            </a:r>
          </a:p>
          <a:p>
            <a:r>
              <a:rPr lang="zh-CN" altLang="zh-CN" dirty="0"/>
              <a:t>乔：李欣飏你数据库设计有问题吗</a:t>
            </a:r>
          </a:p>
          <a:p>
            <a:r>
              <a:rPr lang="zh-CN" altLang="zh-CN" dirty="0"/>
              <a:t>李：我一个人做不完，乔寒月你帮我做一部分</a:t>
            </a:r>
            <a:r>
              <a:rPr lang="zh-CN" altLang="en-US" dirty="0"/>
              <a:t>。</a:t>
            </a:r>
            <a:endParaRPr lang="en-US" altLang="zh-CN" dirty="0"/>
          </a:p>
          <a:p>
            <a:r>
              <a:rPr lang="zh-CN" altLang="en-US" dirty="0"/>
              <a:t>乔：尽量在周日前完成提交</a:t>
            </a:r>
            <a:endParaRPr lang="zh-CN" altLang="zh-CN" dirty="0"/>
          </a:p>
        </p:txBody>
      </p:sp>
      <p:sp>
        <p:nvSpPr>
          <p:cNvPr id="3" name="文本框 2"/>
          <p:cNvSpPr txBox="1"/>
          <p:nvPr/>
        </p:nvSpPr>
        <p:spPr>
          <a:xfrm>
            <a:off x="3702993" y="3238323"/>
            <a:ext cx="184731" cy="369332"/>
          </a:xfrm>
          <a:prstGeom prst="rect">
            <a:avLst/>
          </a:prstGeom>
          <a:noFill/>
        </p:spPr>
        <p:txBody>
          <a:bodyPr wrap="none" rtlCol="0">
            <a:spAutoFit/>
          </a:bodyPr>
          <a:lstStyle/>
          <a:p>
            <a:endParaRPr kumimoji="1" lang="zh-CN" altLang="en-US" dirty="0"/>
          </a:p>
        </p:txBody>
      </p:sp>
      <p:sp>
        <p:nvSpPr>
          <p:cNvPr id="10" name="文本框 9">
            <a:extLst>
              <a:ext uri="{FF2B5EF4-FFF2-40B4-BE49-F238E27FC236}">
                <a16:creationId xmlns:a16="http://schemas.microsoft.com/office/drawing/2014/main" xmlns="" id="{7B585762-4F3A-48A6-B33D-B3FEA4F13614}"/>
              </a:ext>
            </a:extLst>
          </p:cNvPr>
          <p:cNvSpPr txBox="1"/>
          <p:nvPr/>
        </p:nvSpPr>
        <p:spPr>
          <a:xfrm>
            <a:off x="4917207" y="757281"/>
            <a:ext cx="2709396" cy="523220"/>
          </a:xfrm>
          <a:prstGeom prst="rect">
            <a:avLst/>
          </a:prstGeom>
          <a:noFill/>
        </p:spPr>
        <p:txBody>
          <a:bodyPr wrap="none" rtlCol="0">
            <a:spAutoFit/>
          </a:bodyPr>
          <a:lstStyle/>
          <a:p>
            <a:r>
              <a:rPr lang="zh-CN" altLang="en-US" sz="2800" dirty="0"/>
              <a:t>第六次会议记录</a:t>
            </a:r>
            <a:endParaRPr lang="zh-CN" altLang="zh-CN" sz="2800" dirty="0"/>
          </a:p>
        </p:txBody>
      </p:sp>
    </p:spTree>
    <p:extLst>
      <p:ext uri="{BB962C8B-B14F-4D97-AF65-F5344CB8AC3E}">
        <p14:creationId xmlns:p14="http://schemas.microsoft.com/office/powerpoint/2010/main" val="1145038010"/>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D254FF85-4B49-4EBA-81EC-15AF49FD4720}"/>
              </a:ext>
            </a:extLst>
          </p:cNvPr>
          <p:cNvGraphicFramePr>
            <a:graphicFrameLocks noGrp="1"/>
          </p:cNvGraphicFramePr>
          <p:nvPr>
            <p:extLst>
              <p:ext uri="{D42A27DB-BD31-4B8C-83A1-F6EECF244321}">
                <p14:modId xmlns:p14="http://schemas.microsoft.com/office/powerpoint/2010/main" val="2610665998"/>
              </p:ext>
            </p:extLst>
          </p:nvPr>
        </p:nvGraphicFramePr>
        <p:xfrm>
          <a:off x="-51345" y="0"/>
          <a:ext cx="9381703" cy="7060532"/>
        </p:xfrm>
        <a:graphic>
          <a:graphicData uri="http://schemas.openxmlformats.org/drawingml/2006/table">
            <a:tbl>
              <a:tblPr>
                <a:tableStyleId>{5C22544A-7EE6-4342-B048-85BDC9FD1C3A}</a:tableStyleId>
              </a:tblPr>
              <a:tblGrid>
                <a:gridCol w="1970078">
                  <a:extLst>
                    <a:ext uri="{9D8B030D-6E8A-4147-A177-3AD203B41FA5}">
                      <a16:colId xmlns:a16="http://schemas.microsoft.com/office/drawing/2014/main" xmlns="" val="745956991"/>
                    </a:ext>
                  </a:extLst>
                </a:gridCol>
                <a:gridCol w="544350">
                  <a:extLst>
                    <a:ext uri="{9D8B030D-6E8A-4147-A177-3AD203B41FA5}">
                      <a16:colId xmlns:a16="http://schemas.microsoft.com/office/drawing/2014/main" xmlns="" val="208818980"/>
                    </a:ext>
                  </a:extLst>
                </a:gridCol>
                <a:gridCol w="544350">
                  <a:extLst>
                    <a:ext uri="{9D8B030D-6E8A-4147-A177-3AD203B41FA5}">
                      <a16:colId xmlns:a16="http://schemas.microsoft.com/office/drawing/2014/main" xmlns="" val="1664720821"/>
                    </a:ext>
                  </a:extLst>
                </a:gridCol>
                <a:gridCol w="1542506">
                  <a:extLst>
                    <a:ext uri="{9D8B030D-6E8A-4147-A177-3AD203B41FA5}">
                      <a16:colId xmlns:a16="http://schemas.microsoft.com/office/drawing/2014/main" xmlns="" val="1892651497"/>
                    </a:ext>
                  </a:extLst>
                </a:gridCol>
                <a:gridCol w="1491091">
                  <a:extLst>
                    <a:ext uri="{9D8B030D-6E8A-4147-A177-3AD203B41FA5}">
                      <a16:colId xmlns:a16="http://schemas.microsoft.com/office/drawing/2014/main" xmlns="" val="3141065915"/>
                    </a:ext>
                  </a:extLst>
                </a:gridCol>
                <a:gridCol w="1643988">
                  <a:extLst>
                    <a:ext uri="{9D8B030D-6E8A-4147-A177-3AD203B41FA5}">
                      <a16:colId xmlns:a16="http://schemas.microsoft.com/office/drawing/2014/main" xmlns="" val="1278703808"/>
                    </a:ext>
                  </a:extLst>
                </a:gridCol>
                <a:gridCol w="1645340">
                  <a:extLst>
                    <a:ext uri="{9D8B030D-6E8A-4147-A177-3AD203B41FA5}">
                      <a16:colId xmlns:a16="http://schemas.microsoft.com/office/drawing/2014/main" xmlns="" val="2492211574"/>
                    </a:ext>
                  </a:extLst>
                </a:gridCol>
              </a:tblGrid>
              <a:tr h="194526">
                <a:tc>
                  <a:txBody>
                    <a:bodyPr/>
                    <a:lstStyle/>
                    <a:p>
                      <a:pPr algn="ctr">
                        <a:spcAft>
                          <a:spcPts val="0"/>
                        </a:spcAft>
                      </a:pPr>
                      <a:r>
                        <a:rPr lang="zh-CN" sz="1400" kern="100" dirty="0">
                          <a:effectLst/>
                        </a:rPr>
                        <a:t>会议名称</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6">
                  <a:txBody>
                    <a:bodyPr/>
                    <a:lstStyle/>
                    <a:p>
                      <a:pPr algn="ctr">
                        <a:spcAft>
                          <a:spcPts val="0"/>
                        </a:spcAft>
                      </a:pPr>
                      <a:r>
                        <a:rPr lang="en-US" sz="1400" kern="100" dirty="0">
                          <a:effectLst/>
                        </a:rPr>
                        <a:t>G23</a:t>
                      </a:r>
                      <a:r>
                        <a:rPr lang="zh-CN" sz="1400" kern="100" dirty="0">
                          <a:effectLst/>
                        </a:rPr>
                        <a:t>项目组第</a:t>
                      </a:r>
                      <a:r>
                        <a:rPr lang="en-US" sz="1400" kern="100" dirty="0">
                          <a:effectLst/>
                        </a:rPr>
                        <a:t>7</a:t>
                      </a:r>
                      <a:r>
                        <a:rPr lang="zh-CN" sz="1400" kern="100" dirty="0">
                          <a:effectLst/>
                        </a:rPr>
                        <a:t>次会议记录</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374060567"/>
                  </a:ext>
                </a:extLst>
              </a:tr>
              <a:tr h="485741">
                <a:tc>
                  <a:txBody>
                    <a:bodyPr/>
                    <a:lstStyle/>
                    <a:p>
                      <a:pPr algn="ctr">
                        <a:spcAft>
                          <a:spcPts val="0"/>
                        </a:spcAft>
                      </a:pPr>
                      <a:r>
                        <a:rPr lang="zh-CN" sz="1400" kern="100">
                          <a:effectLst/>
                        </a:rPr>
                        <a:t>时间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2">
                  <a:txBody>
                    <a:bodyPr/>
                    <a:lstStyle/>
                    <a:p>
                      <a:pPr algn="ctr">
                        <a:spcAft>
                          <a:spcPts val="0"/>
                        </a:spcAft>
                      </a:pPr>
                      <a:r>
                        <a:rPr lang="en-US" sz="1400" kern="100">
                          <a:effectLst/>
                        </a:rPr>
                        <a:t>2019</a:t>
                      </a:r>
                      <a:r>
                        <a:rPr lang="zh-CN" sz="1400" kern="100">
                          <a:effectLst/>
                        </a:rPr>
                        <a:t>年</a:t>
                      </a:r>
                      <a:r>
                        <a:rPr lang="en-US" sz="1400" kern="100">
                          <a:effectLst/>
                        </a:rPr>
                        <a:t>4</a:t>
                      </a:r>
                      <a:r>
                        <a:rPr lang="zh-CN" sz="1400" kern="100">
                          <a:effectLst/>
                        </a:rPr>
                        <a:t>月</a:t>
                      </a:r>
                      <a:r>
                        <a:rPr lang="en-US" sz="1400" kern="100">
                          <a:effectLst/>
                        </a:rPr>
                        <a:t>28</a:t>
                      </a:r>
                      <a:r>
                        <a:rPr lang="zh-CN" sz="1400" kern="100">
                          <a:effectLst/>
                        </a:rPr>
                        <a:t>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a:txBody>
                    <a:bodyPr/>
                    <a:lstStyle/>
                    <a:p>
                      <a:pPr algn="ctr">
                        <a:spcAft>
                          <a:spcPts val="0"/>
                        </a:spcAft>
                      </a:pPr>
                      <a:r>
                        <a:rPr lang="zh-CN" sz="1400" kern="100">
                          <a:effectLst/>
                        </a:rPr>
                        <a:t>地点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3">
                  <a:txBody>
                    <a:bodyPr/>
                    <a:lstStyle/>
                    <a:p>
                      <a:pPr algn="just">
                        <a:spcAft>
                          <a:spcPts val="0"/>
                        </a:spcAft>
                      </a:pPr>
                      <a:r>
                        <a:rPr lang="en-US" sz="1400" kern="100" dirty="0">
                          <a:effectLst/>
                        </a:rPr>
                        <a:t>     </a:t>
                      </a:r>
                      <a:r>
                        <a:rPr lang="zh-CN" sz="1400" kern="100" dirty="0">
                          <a:effectLst/>
                        </a:rPr>
                        <a:t>理四大厅</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426567596"/>
                  </a:ext>
                </a:extLst>
              </a:tr>
              <a:tr h="364306">
                <a:tc>
                  <a:txBody>
                    <a:bodyPr/>
                    <a:lstStyle/>
                    <a:p>
                      <a:pPr algn="ctr">
                        <a:spcAft>
                          <a:spcPts val="0"/>
                        </a:spcAft>
                      </a:pPr>
                      <a:r>
                        <a:rPr lang="zh-CN" sz="1400" kern="100">
                          <a:effectLst/>
                        </a:rPr>
                        <a:t>主持单位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2">
                  <a:txBody>
                    <a:bodyPr/>
                    <a:lstStyle/>
                    <a:p>
                      <a:pPr algn="ctr">
                        <a:spcAft>
                          <a:spcPts val="0"/>
                        </a:spcAft>
                      </a:pPr>
                      <a:r>
                        <a:rPr lang="en-US" sz="1400" kern="100">
                          <a:effectLst/>
                        </a:rPr>
                        <a:t>G23</a:t>
                      </a:r>
                      <a:r>
                        <a:rPr lang="zh-CN" sz="1400" kern="100">
                          <a:effectLst/>
                        </a:rPr>
                        <a:t>项目组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a:txBody>
                    <a:bodyPr/>
                    <a:lstStyle/>
                    <a:p>
                      <a:pPr algn="ctr">
                        <a:spcAft>
                          <a:spcPts val="0"/>
                        </a:spcAft>
                      </a:pPr>
                      <a:r>
                        <a:rPr lang="zh-CN" sz="1400" kern="100">
                          <a:effectLst/>
                        </a:rPr>
                        <a:t>主持人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a:effectLst/>
                        </a:rPr>
                        <a:t>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dirty="0">
                          <a:effectLst/>
                        </a:rPr>
                        <a:t>记录人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a:effectLst/>
                        </a:rPr>
                        <a:t>李欣飏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extLst>
                  <a:ext uri="{0D108BD9-81ED-4DB2-BD59-A6C34878D82A}">
                    <a16:rowId xmlns:a16="http://schemas.microsoft.com/office/drawing/2014/main" xmlns="" val="2613150964"/>
                  </a:ext>
                </a:extLst>
              </a:tr>
              <a:tr h="194526">
                <a:tc>
                  <a:txBody>
                    <a:bodyPr/>
                    <a:lstStyle/>
                    <a:p>
                      <a:pPr algn="ctr">
                        <a:spcAft>
                          <a:spcPts val="0"/>
                        </a:spcAft>
                      </a:pPr>
                      <a:r>
                        <a:rPr lang="zh-CN" sz="1400" kern="100">
                          <a:effectLst/>
                        </a:rPr>
                        <a:t>参加者</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6">
                  <a:txBody>
                    <a:bodyPr/>
                    <a:lstStyle/>
                    <a:p>
                      <a:pPr algn="l">
                        <a:spcAft>
                          <a:spcPts val="0"/>
                        </a:spcAft>
                      </a:pPr>
                      <a:r>
                        <a:rPr lang="zh-CN" sz="1400" kern="100" dirty="0">
                          <a:effectLst/>
                        </a:rPr>
                        <a:t>乔寒月，李欣飏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799303462"/>
                  </a:ext>
                </a:extLst>
              </a:tr>
              <a:tr h="242871">
                <a:tc gridSpan="2">
                  <a:txBody>
                    <a:bodyPr/>
                    <a:lstStyle/>
                    <a:p>
                      <a:pPr algn="ctr">
                        <a:spcAft>
                          <a:spcPts val="0"/>
                        </a:spcAft>
                      </a:pPr>
                      <a:r>
                        <a:rPr lang="zh-CN" sz="1400" kern="100" dirty="0">
                          <a:effectLst/>
                        </a:rPr>
                        <a:t>缺席人员及原因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gridSpan="5">
                  <a:txBody>
                    <a:bodyPr/>
                    <a:lstStyle/>
                    <a:p>
                      <a:pPr algn="ctr">
                        <a:spcAft>
                          <a:spcPts val="0"/>
                        </a:spcAft>
                      </a:pPr>
                      <a:r>
                        <a:rPr lang="zh-CN" sz="1400" kern="100" dirty="0">
                          <a:effectLst/>
                        </a:rPr>
                        <a:t>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2328936272"/>
                  </a:ext>
                </a:extLst>
              </a:tr>
              <a:tr h="972629">
                <a:tc gridSpan="2">
                  <a:txBody>
                    <a:bodyPr/>
                    <a:lstStyle/>
                    <a:p>
                      <a:pPr algn="ctr">
                        <a:spcAft>
                          <a:spcPts val="0"/>
                        </a:spcAft>
                      </a:pPr>
                      <a:r>
                        <a:rPr lang="zh-CN" sz="1400" kern="100" dirty="0">
                          <a:effectLst/>
                        </a:rPr>
                        <a:t>会议提要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gridSpan="5">
                  <a:txBody>
                    <a:bodyPr/>
                    <a:lstStyle/>
                    <a:p>
                      <a:pPr algn="just">
                        <a:spcAft>
                          <a:spcPts val="0"/>
                        </a:spcAft>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1</a:t>
                      </a: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）上次会议总结</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sz="1400" kern="100" dirty="0">
                          <a:effectLst/>
                        </a:rPr>
                        <a:t>2</a:t>
                      </a:r>
                      <a:r>
                        <a:rPr lang="zh-CN" altLang="zh-CN" sz="1400" kern="100" dirty="0">
                          <a:effectLst/>
                        </a:rPr>
                        <a:t>）确定详细设计方案。</a:t>
                      </a:r>
                    </a:p>
                    <a:p>
                      <a:pPr algn="just">
                        <a:spcAft>
                          <a:spcPts val="0"/>
                        </a:spcAft>
                      </a:pPr>
                      <a:r>
                        <a:rPr lang="en-US" altLang="zh-CN" sz="1400" kern="100" dirty="0">
                          <a:effectLst/>
                        </a:rPr>
                        <a:t>3) </a:t>
                      </a:r>
                      <a:r>
                        <a:rPr lang="zh-CN" altLang="zh-CN" sz="1400" kern="100" dirty="0">
                          <a:effectLst/>
                        </a:rPr>
                        <a:t>安排组内成员分工明细</a:t>
                      </a:r>
                    </a:p>
                    <a:p>
                      <a:pPr algn="just">
                        <a:spcAft>
                          <a:spcPts val="0"/>
                        </a:spcAft>
                      </a:pPr>
                      <a:r>
                        <a:rPr lang="en-US" altLang="zh-CN" sz="1400" kern="100" dirty="0">
                          <a:effectLst/>
                        </a:rPr>
                        <a:t>4</a:t>
                      </a:r>
                      <a:r>
                        <a:rPr lang="zh-CN" altLang="zh-CN" sz="1400" kern="100" dirty="0">
                          <a:effectLst/>
                        </a:rPr>
                        <a:t>）梳理项目流程</a:t>
                      </a:r>
                    </a:p>
                    <a:p>
                      <a:pPr algn="just">
                        <a:spcAft>
                          <a:spcPts val="0"/>
                        </a:spcAft>
                      </a:pPr>
                      <a:r>
                        <a:rPr lang="en-US" altLang="zh-CN" sz="1400" kern="100" dirty="0">
                          <a:effectLst/>
                        </a:rPr>
                        <a:t>5</a:t>
                      </a:r>
                      <a:r>
                        <a:rPr lang="zh-CN" altLang="zh-CN" sz="1400" kern="100" dirty="0">
                          <a:effectLst/>
                        </a:rPr>
                        <a:t>）完善项目界面原型及其功能</a:t>
                      </a:r>
                      <a:endParaRPr lang="en-US" altLang="zh-CN" sz="1400" kern="100" dirty="0">
                        <a:effectLst/>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3852227543"/>
                  </a:ext>
                </a:extLst>
              </a:tr>
              <a:tr h="972629">
                <a:tc gridSpan="7">
                  <a:txBody>
                    <a:bodyPr/>
                    <a:lstStyle/>
                    <a:p>
                      <a:pPr algn="ctr">
                        <a:spcAft>
                          <a:spcPts val="0"/>
                        </a:spcAft>
                      </a:pPr>
                      <a:r>
                        <a:rPr lang="zh-CN" sz="1400" kern="100" dirty="0">
                          <a:effectLst/>
                        </a:rPr>
                        <a:t>会</a:t>
                      </a:r>
                      <a:r>
                        <a:rPr lang="en-US" sz="1400" kern="100" dirty="0">
                          <a:effectLst/>
                        </a:rPr>
                        <a:t>     </a:t>
                      </a:r>
                      <a:r>
                        <a:rPr lang="zh-CN" sz="1400" kern="100" dirty="0">
                          <a:effectLst/>
                        </a:rPr>
                        <a:t>议</a:t>
                      </a:r>
                      <a:r>
                        <a:rPr lang="en-US" sz="1400" kern="100" dirty="0">
                          <a:effectLst/>
                        </a:rPr>
                        <a:t>     </a:t>
                      </a:r>
                      <a:r>
                        <a:rPr lang="zh-CN" sz="1400" kern="100" dirty="0">
                          <a:effectLst/>
                        </a:rPr>
                        <a:t>内</a:t>
                      </a:r>
                      <a:r>
                        <a:rPr lang="en-US" sz="1400" kern="100" dirty="0">
                          <a:effectLst/>
                        </a:rPr>
                        <a:t>     </a:t>
                      </a:r>
                      <a:r>
                        <a:rPr lang="zh-CN" sz="1400" kern="100" dirty="0">
                          <a:effectLst/>
                        </a:rPr>
                        <a:t>容</a:t>
                      </a:r>
                      <a:endParaRPr lang="en-US" altLang="zh-CN" sz="1400" kern="100" dirty="0">
                        <a:effectLst/>
                      </a:endParaRPr>
                    </a:p>
                    <a:p>
                      <a:pPr algn="l">
                        <a:spcAft>
                          <a:spcPts val="0"/>
                        </a:spcAft>
                      </a:pP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李：上次总体设计我们的界面原型还要再次进行完善同时我们的相关更新也要做好</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李：我们的功能叙述还存在一些不足，这次也要继续修改</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zh-CN" altLang="en-US" sz="1400" kern="100" dirty="0">
                          <a:effectLst/>
                          <a:latin typeface="Calibri" panose="020F0502020204030204" pitchFamily="34" charset="0"/>
                          <a:ea typeface="宋体" panose="02010600030101010101" pitchFamily="2" charset="-122"/>
                          <a:cs typeface="Times New Roman" panose="02020603050405020304" pitchFamily="18" charset="0"/>
                        </a:rPr>
                        <a:t>乔：好的</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12929695"/>
                  </a:ext>
                </a:extLst>
              </a:tr>
              <a:tr h="3501465">
                <a:tc gridSpan="7">
                  <a:txBody>
                    <a:bodyPr/>
                    <a:lstStyle/>
                    <a:p>
                      <a:pPr algn="just">
                        <a:spcAft>
                          <a:spcPts val="0"/>
                        </a:spcAft>
                      </a:pPr>
                      <a:r>
                        <a:rPr lang="zh-CN" sz="1400" kern="100" dirty="0">
                          <a:effectLst/>
                        </a:rPr>
                        <a:t>乔：我们今天把详细设计先做个大概，你找下</a:t>
                      </a:r>
                      <a:r>
                        <a:rPr lang="en-US" sz="1400" kern="100" dirty="0">
                          <a:effectLst/>
                        </a:rPr>
                        <a:t>ISO</a:t>
                      </a:r>
                      <a:r>
                        <a:rPr lang="zh-CN" sz="1400" kern="100" dirty="0">
                          <a:effectLst/>
                        </a:rPr>
                        <a:t>模板，我怕我这个找错了</a:t>
                      </a:r>
                    </a:p>
                    <a:p>
                      <a:pPr algn="just">
                        <a:spcAft>
                          <a:spcPts val="0"/>
                        </a:spcAft>
                      </a:pPr>
                      <a:r>
                        <a:rPr lang="zh-CN" sz="1400" kern="100" dirty="0">
                          <a:effectLst/>
                        </a:rPr>
                        <a:t>李：</a:t>
                      </a:r>
                      <a:r>
                        <a:rPr lang="en-US" sz="1400" kern="100" dirty="0">
                          <a:effectLst/>
                        </a:rPr>
                        <a:t>OK</a:t>
                      </a:r>
                      <a:r>
                        <a:rPr lang="zh-CN" sz="1400" kern="100" dirty="0">
                          <a:effectLst/>
                        </a:rPr>
                        <a:t>，你看看我找的这个版本，我觉得比你那个好</a:t>
                      </a:r>
                    </a:p>
                    <a:p>
                      <a:pPr algn="just">
                        <a:spcAft>
                          <a:spcPts val="0"/>
                        </a:spcAft>
                      </a:pPr>
                      <a:r>
                        <a:rPr lang="zh-CN" sz="1400" kern="100" dirty="0">
                          <a:effectLst/>
                        </a:rPr>
                        <a:t>乔：成</a:t>
                      </a:r>
                    </a:p>
                    <a:p>
                      <a:pPr algn="just">
                        <a:spcAft>
                          <a:spcPts val="0"/>
                        </a:spcAft>
                      </a:pPr>
                      <a:r>
                        <a:rPr lang="zh-CN" sz="1400" kern="100" dirty="0">
                          <a:effectLst/>
                        </a:rPr>
                        <a:t>李：你看他这里面要写模块分析，我们先把整个项目的具体流程以及界面的跳转和按钮的功能都详细确定一下</a:t>
                      </a:r>
                    </a:p>
                    <a:p>
                      <a:pPr algn="just">
                        <a:spcAft>
                          <a:spcPts val="0"/>
                        </a:spcAft>
                      </a:pPr>
                      <a:r>
                        <a:rPr lang="zh-CN" sz="1400" kern="100" dirty="0">
                          <a:effectLst/>
                        </a:rPr>
                        <a:t>乔：</a:t>
                      </a:r>
                      <a:r>
                        <a:rPr lang="en-US" sz="1400" kern="100" dirty="0">
                          <a:effectLst/>
                        </a:rPr>
                        <a:t>OK</a:t>
                      </a:r>
                      <a:endParaRPr lang="zh-CN" sz="1400" kern="100" dirty="0">
                        <a:effectLst/>
                      </a:endParaRPr>
                    </a:p>
                    <a:p>
                      <a:pPr algn="just">
                        <a:spcAft>
                          <a:spcPts val="0"/>
                        </a:spcAft>
                      </a:pPr>
                      <a:r>
                        <a:rPr lang="zh-CN" sz="1400" kern="100" dirty="0">
                          <a:effectLst/>
                        </a:rPr>
                        <a:t>李拿出备忘录（具体内容见附录）</a:t>
                      </a:r>
                    </a:p>
                    <a:p>
                      <a:pPr algn="just">
                        <a:spcAft>
                          <a:spcPts val="0"/>
                        </a:spcAft>
                      </a:pPr>
                      <a:r>
                        <a:rPr lang="zh-CN" sz="1400" kern="100" dirty="0">
                          <a:effectLst/>
                        </a:rPr>
                        <a:t>李：差不多就这些吧</a:t>
                      </a:r>
                    </a:p>
                    <a:p>
                      <a:pPr algn="just">
                        <a:spcAft>
                          <a:spcPts val="0"/>
                        </a:spcAft>
                      </a:pPr>
                      <a:r>
                        <a:rPr lang="zh-CN" sz="1400" kern="100" dirty="0">
                          <a:effectLst/>
                        </a:rPr>
                        <a:t>乔：我觉得差不多，我去改界面设计，找时间给</a:t>
                      </a:r>
                      <a:r>
                        <a:rPr lang="en-US" sz="1400" kern="100" dirty="0" err="1">
                          <a:effectLst/>
                        </a:rPr>
                        <a:t>yc</a:t>
                      </a:r>
                      <a:r>
                        <a:rPr lang="zh-CN" sz="1400" kern="100" dirty="0">
                          <a:effectLst/>
                        </a:rPr>
                        <a:t>看看</a:t>
                      </a:r>
                    </a:p>
                    <a:p>
                      <a:pPr algn="just">
                        <a:spcAft>
                          <a:spcPts val="0"/>
                        </a:spcAft>
                      </a:pPr>
                      <a:r>
                        <a:rPr lang="en-US" sz="1400" kern="100" dirty="0">
                          <a:effectLst/>
                        </a:rPr>
                        <a:t> </a:t>
                      </a:r>
                      <a:r>
                        <a:rPr lang="zh-CN" altLang="zh-CN" sz="1400" kern="100" dirty="0">
                          <a:effectLst/>
                        </a:rPr>
                        <a:t>李：好，我先去做详细设计</a:t>
                      </a:r>
                    </a:p>
                    <a:p>
                      <a:pPr algn="just">
                        <a:spcAft>
                          <a:spcPts val="0"/>
                        </a:spcAft>
                      </a:pPr>
                      <a:r>
                        <a:rPr lang="zh-CN" altLang="zh-CN" sz="1400" kern="100" dirty="0">
                          <a:effectLst/>
                        </a:rPr>
                        <a:t>乔：咱们分下工作，我做购物车和我的模块，你做首页和分类模块</a:t>
                      </a:r>
                    </a:p>
                    <a:p>
                      <a:pPr algn="just">
                        <a:spcAft>
                          <a:spcPts val="0"/>
                        </a:spcAft>
                      </a:pPr>
                      <a:r>
                        <a:rPr lang="zh-CN" altLang="zh-CN" sz="1400" kern="100" dirty="0">
                          <a:effectLst/>
                        </a:rPr>
                        <a:t>李：翻转课堂我来做吧</a:t>
                      </a:r>
                    </a:p>
                    <a:p>
                      <a:pPr algn="just">
                        <a:spcAft>
                          <a:spcPts val="0"/>
                        </a:spcAft>
                      </a:pPr>
                      <a:r>
                        <a:rPr lang="zh-CN" altLang="zh-CN" sz="1400" kern="100" dirty="0">
                          <a:effectLst/>
                        </a:rPr>
                        <a:t>乔：一人一章吧</a:t>
                      </a:r>
                    </a:p>
                    <a:p>
                      <a:pPr algn="just">
                        <a:spcAft>
                          <a:spcPts val="0"/>
                        </a:spcAft>
                      </a:pPr>
                      <a:r>
                        <a:rPr lang="zh-CN" altLang="zh-CN" sz="1400" kern="100" dirty="0">
                          <a:effectLst/>
                        </a:rPr>
                        <a:t>李：成</a:t>
                      </a:r>
                    </a:p>
                    <a:p>
                      <a:pPr algn="just">
                        <a:spcAft>
                          <a:spcPts val="0"/>
                        </a:spcAft>
                      </a:pPr>
                      <a:r>
                        <a:rPr lang="zh-CN" altLang="zh-CN" sz="1400" kern="100" dirty="0">
                          <a:effectLst/>
                        </a:rPr>
                        <a:t>附录：</a:t>
                      </a:r>
                    </a:p>
                    <a:p>
                      <a:pPr algn="just">
                        <a:spcAft>
                          <a:spcPts val="0"/>
                        </a:spcAft>
                      </a:pP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863843896"/>
                  </a:ext>
                </a:extLst>
              </a:tr>
            </a:tbl>
          </a:graphicData>
        </a:graphic>
      </p:graphicFrame>
      <p:sp>
        <p:nvSpPr>
          <p:cNvPr id="3" name="Rectangle 2">
            <a:extLst>
              <a:ext uri="{FF2B5EF4-FFF2-40B4-BE49-F238E27FC236}">
                <a16:creationId xmlns:a16="http://schemas.microsoft.com/office/drawing/2014/main" xmlns="" id="{1D3284AB-7BED-454B-936B-6C5BBF2767AF}"/>
              </a:ext>
            </a:extLst>
          </p:cNvPr>
          <p:cNvSpPr>
            <a:spLocks noChangeArrowheads="1"/>
          </p:cNvSpPr>
          <p:nvPr/>
        </p:nvSpPr>
        <p:spPr bwMode="auto">
          <a:xfrm>
            <a:off x="10020992" y="795909"/>
            <a:ext cx="236314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第七次</a:t>
            </a:r>
            <a:r>
              <a:rPr kumimoji="0" lang="zh-CN" altLang="zh-CN"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会 议 记 录</a:t>
            </a:r>
            <a:endParaRPr kumimoji="0" lang="zh-CN" altLang="zh-CN"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r>
              <a:rPr kumimoji="0" lang="zh-CN" altLang="en-US"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36263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E2636E5D-6BC5-4CAC-9096-1EC62DA166BF}"/>
              </a:ext>
            </a:extLst>
          </p:cNvPr>
          <p:cNvPicPr>
            <a:picLocks noChangeAspect="1"/>
          </p:cNvPicPr>
          <p:nvPr/>
        </p:nvPicPr>
        <p:blipFill>
          <a:blip r:embed="rId2"/>
          <a:stretch>
            <a:fillRect/>
          </a:stretch>
        </p:blipFill>
        <p:spPr>
          <a:xfrm>
            <a:off x="7581503" y="591989"/>
            <a:ext cx="4680520" cy="6371035"/>
          </a:xfrm>
          <a:prstGeom prst="rect">
            <a:avLst/>
          </a:prstGeom>
        </p:spPr>
      </p:pic>
      <p:pic>
        <p:nvPicPr>
          <p:cNvPr id="4" name="图片 3">
            <a:extLst>
              <a:ext uri="{FF2B5EF4-FFF2-40B4-BE49-F238E27FC236}">
                <a16:creationId xmlns:a16="http://schemas.microsoft.com/office/drawing/2014/main" xmlns="" id="{EF216349-600B-4AFB-829F-14A7876BBB49}"/>
              </a:ext>
            </a:extLst>
          </p:cNvPr>
          <p:cNvPicPr>
            <a:picLocks noChangeAspect="1"/>
          </p:cNvPicPr>
          <p:nvPr/>
        </p:nvPicPr>
        <p:blipFill>
          <a:blip r:embed="rId3"/>
          <a:stretch>
            <a:fillRect/>
          </a:stretch>
        </p:blipFill>
        <p:spPr>
          <a:xfrm>
            <a:off x="452711" y="701674"/>
            <a:ext cx="4248472" cy="6010995"/>
          </a:xfrm>
          <a:prstGeom prst="rect">
            <a:avLst/>
          </a:prstGeom>
        </p:spPr>
      </p:pic>
    </p:spTree>
    <p:extLst>
      <p:ext uri="{BB962C8B-B14F-4D97-AF65-F5344CB8AC3E}">
        <p14:creationId xmlns:p14="http://schemas.microsoft.com/office/powerpoint/2010/main" val="967111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09</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小组评分</a:t>
            </a:r>
          </a:p>
        </p:txBody>
      </p:sp>
    </p:spTree>
    <p:custDataLst>
      <p:tags r:id="rId1"/>
    </p:custDataLst>
    <p:extLst>
      <p:ext uri="{BB962C8B-B14F-4D97-AF65-F5344CB8AC3E}">
        <p14:creationId xmlns:p14="http://schemas.microsoft.com/office/powerpoint/2010/main" val="2918749178"/>
      </p:ext>
    </p:extLst>
  </p:cSld>
  <p:clrMapOvr>
    <a:masterClrMapping/>
  </p:clrMapOvr>
  <p:transition spd="slow" advTm="0">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1A82F28-F898-4F4A-A521-99EA5013FCFB}"/>
              </a:ext>
            </a:extLst>
          </p:cNvPr>
          <p:cNvSpPr/>
          <p:nvPr/>
        </p:nvSpPr>
        <p:spPr>
          <a:xfrm>
            <a:off x="4629176" y="375965"/>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组内评价</a:t>
            </a:r>
          </a:p>
        </p:txBody>
      </p:sp>
      <p:sp>
        <p:nvSpPr>
          <p:cNvPr id="7" name="文本框 6">
            <a:extLst>
              <a:ext uri="{FF2B5EF4-FFF2-40B4-BE49-F238E27FC236}">
                <a16:creationId xmlns:a16="http://schemas.microsoft.com/office/drawing/2014/main" xmlns="" id="{BD0A087D-433C-43FB-A912-1D52124DB029}"/>
              </a:ext>
            </a:extLst>
          </p:cNvPr>
          <p:cNvSpPr txBox="1"/>
          <p:nvPr/>
        </p:nvSpPr>
        <p:spPr>
          <a:xfrm>
            <a:off x="2823085" y="2176165"/>
            <a:ext cx="7212579" cy="2862322"/>
          </a:xfrm>
          <a:prstGeom prst="rect">
            <a:avLst/>
          </a:prstGeom>
          <a:noFill/>
        </p:spPr>
        <p:txBody>
          <a:bodyPr wrap="square" rtlCol="0">
            <a:spAutoFit/>
          </a:bodyPr>
          <a:lstStyle/>
          <a:p>
            <a:r>
              <a:rPr lang="zh-CN" altLang="en-US" dirty="0"/>
              <a:t>总体设计阶段</a:t>
            </a:r>
            <a:endParaRPr lang="en-US" altLang="zh-CN" dirty="0"/>
          </a:p>
          <a:p>
            <a:endParaRPr lang="en-US" altLang="zh-CN" dirty="0"/>
          </a:p>
          <a:p>
            <a:r>
              <a:rPr lang="zh-CN" altLang="en-US" dirty="0"/>
              <a:t>乔寒月：负责引言、总体设计、系统出错设计、界面原型设计</a:t>
            </a:r>
            <a:endParaRPr lang="en-US" altLang="zh-CN" dirty="0"/>
          </a:p>
          <a:p>
            <a:r>
              <a:rPr lang="zh-CN" altLang="zh-CN" dirty="0"/>
              <a:t>李欣飏 </a:t>
            </a:r>
            <a:r>
              <a:rPr lang="zh-CN" altLang="en-US" dirty="0"/>
              <a:t>：负责接口设计、系统数据结构设计、界面原型设计</a:t>
            </a:r>
            <a:endParaRPr lang="en-US" altLang="zh-CN" dirty="0"/>
          </a:p>
          <a:p>
            <a:r>
              <a:rPr lang="zh-CN" altLang="en-US" dirty="0"/>
              <a:t>吴智宏：负责运行设计、</a:t>
            </a:r>
            <a:r>
              <a:rPr lang="en-US" altLang="zh-CN" dirty="0"/>
              <a:t>PPT</a:t>
            </a:r>
            <a:r>
              <a:rPr lang="zh-CN" altLang="en-US" dirty="0"/>
              <a:t>制作、整理会议纪要</a:t>
            </a:r>
            <a:endParaRPr lang="en-US" altLang="zh-CN" dirty="0"/>
          </a:p>
          <a:p>
            <a:endParaRPr lang="en-US" altLang="zh-CN" dirty="0"/>
          </a:p>
          <a:p>
            <a:r>
              <a:rPr lang="zh-CN" altLang="en-US" dirty="0"/>
              <a:t>评分：</a:t>
            </a:r>
            <a:endParaRPr lang="en-US" altLang="zh-CN" dirty="0"/>
          </a:p>
          <a:p>
            <a:r>
              <a:rPr lang="zh-CN" altLang="en-US" dirty="0"/>
              <a:t>乔寒月：</a:t>
            </a:r>
            <a:r>
              <a:rPr lang="en-US" altLang="zh-CN" dirty="0"/>
              <a:t>95</a:t>
            </a:r>
          </a:p>
          <a:p>
            <a:r>
              <a:rPr lang="zh-CN" altLang="en-US" dirty="0"/>
              <a:t>吴智宏：</a:t>
            </a:r>
            <a:r>
              <a:rPr lang="en-US" altLang="zh-CN" dirty="0"/>
              <a:t>70</a:t>
            </a:r>
          </a:p>
          <a:p>
            <a:r>
              <a:rPr lang="zh-CN" altLang="zh-CN" dirty="0"/>
              <a:t>李欣飏</a:t>
            </a:r>
            <a:r>
              <a:rPr lang="zh-CN" altLang="en-US" dirty="0"/>
              <a:t>：</a:t>
            </a:r>
            <a:r>
              <a:rPr lang="en-US" altLang="zh-CN" dirty="0"/>
              <a:t>90</a:t>
            </a:r>
            <a:endParaRPr lang="zh-CN" altLang="zh-CN" dirty="0"/>
          </a:p>
        </p:txBody>
      </p:sp>
    </p:spTree>
    <p:extLst>
      <p:ext uri="{BB962C8B-B14F-4D97-AF65-F5344CB8AC3E}">
        <p14:creationId xmlns:p14="http://schemas.microsoft.com/office/powerpoint/2010/main" val="2997910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1A82F28-F898-4F4A-A521-99EA5013FCFB}"/>
              </a:ext>
            </a:extLst>
          </p:cNvPr>
          <p:cNvSpPr/>
          <p:nvPr/>
        </p:nvSpPr>
        <p:spPr>
          <a:xfrm>
            <a:off x="4629176" y="375965"/>
            <a:ext cx="2954655"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组内评价</a:t>
            </a:r>
          </a:p>
        </p:txBody>
      </p:sp>
      <p:sp>
        <p:nvSpPr>
          <p:cNvPr id="4" name="文本框 3">
            <a:extLst>
              <a:ext uri="{FF2B5EF4-FFF2-40B4-BE49-F238E27FC236}">
                <a16:creationId xmlns:a16="http://schemas.microsoft.com/office/drawing/2014/main" xmlns="" id="{0F03FBD9-A582-4C99-ADB3-AE9035A9C218}"/>
              </a:ext>
            </a:extLst>
          </p:cNvPr>
          <p:cNvSpPr txBox="1"/>
          <p:nvPr/>
        </p:nvSpPr>
        <p:spPr>
          <a:xfrm>
            <a:off x="1532831" y="1456085"/>
            <a:ext cx="9865096" cy="5078313"/>
          </a:xfrm>
          <a:prstGeom prst="rect">
            <a:avLst/>
          </a:prstGeom>
          <a:noFill/>
        </p:spPr>
        <p:txBody>
          <a:bodyPr wrap="square" rtlCol="0">
            <a:spAutoFit/>
          </a:bodyPr>
          <a:lstStyle/>
          <a:p>
            <a:r>
              <a:rPr lang="zh-CN" altLang="en-US" dirty="0"/>
              <a:t>详细设计阶段</a:t>
            </a:r>
            <a:endParaRPr lang="en-US" altLang="zh-CN" dirty="0"/>
          </a:p>
          <a:p>
            <a:endParaRPr lang="en-US" altLang="zh-CN" dirty="0"/>
          </a:p>
          <a:p>
            <a:r>
              <a:rPr lang="zh-CN" altLang="en-US" dirty="0"/>
              <a:t>乔寒月：</a:t>
            </a:r>
            <a:endParaRPr lang="en-US" altLang="zh-CN" dirty="0"/>
          </a:p>
          <a:p>
            <a:r>
              <a:rPr lang="en-US" altLang="zh-CN" dirty="0"/>
              <a:t>1.</a:t>
            </a:r>
            <a:r>
              <a:rPr lang="zh-CN" altLang="en-US" dirty="0"/>
              <a:t>界面原型设计更新修改  </a:t>
            </a:r>
            <a:endParaRPr lang="en-US" altLang="zh-CN" dirty="0"/>
          </a:p>
          <a:p>
            <a:r>
              <a:rPr lang="en-US" altLang="zh-CN" dirty="0"/>
              <a:t>2.</a:t>
            </a:r>
            <a:r>
              <a:rPr lang="zh-CN" altLang="en-US" dirty="0"/>
              <a:t>数据更新 </a:t>
            </a:r>
            <a:endParaRPr lang="en-US" altLang="zh-CN" dirty="0"/>
          </a:p>
          <a:p>
            <a:r>
              <a:rPr lang="en-US" altLang="zh-CN" dirty="0"/>
              <a:t>3.</a:t>
            </a:r>
            <a:r>
              <a:rPr lang="zh-CN" altLang="en-US" dirty="0"/>
              <a:t>详细设计报告中的首页模块编写</a:t>
            </a:r>
            <a:endParaRPr lang="en-US" altLang="zh-CN" dirty="0"/>
          </a:p>
          <a:p>
            <a:r>
              <a:rPr lang="en-US" altLang="zh-CN" dirty="0"/>
              <a:t>4.</a:t>
            </a:r>
            <a:r>
              <a:rPr lang="zh-CN" altLang="en-US" dirty="0"/>
              <a:t>详细设计报告中分类模块编写</a:t>
            </a:r>
            <a:endParaRPr lang="en-US" altLang="zh-CN" dirty="0"/>
          </a:p>
          <a:p>
            <a:r>
              <a:rPr lang="en-US" altLang="zh-CN" dirty="0"/>
              <a:t>5.</a:t>
            </a:r>
            <a:r>
              <a:rPr lang="zh-CN" altLang="en-US" dirty="0"/>
              <a:t>小程序开发源代码学习</a:t>
            </a:r>
            <a:endParaRPr lang="en-US" altLang="zh-CN" dirty="0"/>
          </a:p>
          <a:p>
            <a:r>
              <a:rPr lang="en-US" altLang="zh-CN" dirty="0"/>
              <a:t>6.</a:t>
            </a:r>
            <a:r>
              <a:rPr lang="zh-CN" altLang="en-US" dirty="0"/>
              <a:t>详细设计报告中系统结构模块编写 </a:t>
            </a:r>
            <a:endParaRPr lang="en-US" altLang="zh-CN" dirty="0"/>
          </a:p>
          <a:p>
            <a:endParaRPr lang="en-US" altLang="zh-CN" dirty="0"/>
          </a:p>
          <a:p>
            <a:endParaRPr lang="en-US" altLang="zh-CN" dirty="0"/>
          </a:p>
          <a:p>
            <a:r>
              <a:rPr lang="zh-CN" altLang="en-US" dirty="0"/>
              <a:t>李欣飏：</a:t>
            </a:r>
            <a:endParaRPr lang="en-US" altLang="zh-CN" dirty="0"/>
          </a:p>
          <a:p>
            <a:r>
              <a:rPr lang="en-US" altLang="zh-CN" dirty="0"/>
              <a:t>1.</a:t>
            </a:r>
            <a:r>
              <a:rPr lang="zh-CN" altLang="en-US" dirty="0"/>
              <a:t>详细设计报告修改汇总</a:t>
            </a:r>
            <a:endParaRPr lang="en-US" altLang="zh-CN" dirty="0"/>
          </a:p>
          <a:p>
            <a:r>
              <a:rPr lang="en-US" altLang="zh-CN" dirty="0"/>
              <a:t>2.</a:t>
            </a:r>
            <a:r>
              <a:rPr lang="zh-CN" altLang="en-US" dirty="0"/>
              <a:t>详细设计报告中的引言模块编写</a:t>
            </a:r>
            <a:endParaRPr lang="en-US" altLang="zh-CN" dirty="0"/>
          </a:p>
          <a:p>
            <a:r>
              <a:rPr lang="en-US" altLang="zh-CN" dirty="0"/>
              <a:t>3.</a:t>
            </a:r>
            <a:r>
              <a:rPr lang="zh-CN" altLang="en-US" dirty="0"/>
              <a:t>详细设计报告中购物车模块编写</a:t>
            </a:r>
            <a:endParaRPr lang="en-US" altLang="zh-CN" dirty="0"/>
          </a:p>
          <a:p>
            <a:r>
              <a:rPr lang="en-US" altLang="zh-CN" dirty="0"/>
              <a:t>4.</a:t>
            </a:r>
            <a:r>
              <a:rPr lang="zh-CN" altLang="en-US" dirty="0"/>
              <a:t>详细设计报告中我的模块 编写</a:t>
            </a:r>
            <a:r>
              <a:rPr lang="en-US" altLang="zh-CN" dirty="0"/>
              <a:t>  </a:t>
            </a:r>
          </a:p>
          <a:p>
            <a:r>
              <a:rPr lang="en-US" altLang="zh-CN" dirty="0"/>
              <a:t>5. </a:t>
            </a:r>
            <a:r>
              <a:rPr lang="zh-CN" altLang="en-US" dirty="0"/>
              <a:t>会议记录撰写 </a:t>
            </a:r>
            <a:endParaRPr lang="en-US" altLang="zh-CN" dirty="0"/>
          </a:p>
          <a:p>
            <a:r>
              <a:rPr lang="en-US" altLang="zh-CN" dirty="0"/>
              <a:t>6.</a:t>
            </a:r>
            <a:r>
              <a:rPr lang="zh-CN" altLang="en-US" dirty="0"/>
              <a:t>详细设计</a:t>
            </a:r>
            <a:r>
              <a:rPr lang="en-US" altLang="zh-CN" dirty="0"/>
              <a:t>PPT</a:t>
            </a:r>
            <a:r>
              <a:rPr lang="zh-CN" altLang="en-US" dirty="0"/>
              <a:t>制作 </a:t>
            </a:r>
          </a:p>
        </p:txBody>
      </p:sp>
      <p:sp>
        <p:nvSpPr>
          <p:cNvPr id="5" name="文本框 4">
            <a:extLst>
              <a:ext uri="{FF2B5EF4-FFF2-40B4-BE49-F238E27FC236}">
                <a16:creationId xmlns:a16="http://schemas.microsoft.com/office/drawing/2014/main" xmlns="" id="{7FCBBD8B-FF55-4026-8751-4024426A4179}"/>
              </a:ext>
            </a:extLst>
          </p:cNvPr>
          <p:cNvSpPr txBox="1"/>
          <p:nvPr/>
        </p:nvSpPr>
        <p:spPr>
          <a:xfrm>
            <a:off x="6933431" y="2176165"/>
            <a:ext cx="3600400" cy="923330"/>
          </a:xfrm>
          <a:prstGeom prst="rect">
            <a:avLst/>
          </a:prstGeom>
          <a:noFill/>
        </p:spPr>
        <p:txBody>
          <a:bodyPr wrap="square" rtlCol="0">
            <a:spAutoFit/>
          </a:bodyPr>
          <a:lstStyle/>
          <a:p>
            <a:r>
              <a:rPr lang="zh-CN" altLang="en-US" dirty="0"/>
              <a:t>组内评分：</a:t>
            </a:r>
            <a:endParaRPr lang="en-US" altLang="zh-CN" dirty="0"/>
          </a:p>
          <a:p>
            <a:r>
              <a:rPr lang="zh-CN" altLang="en-US" dirty="0"/>
              <a:t>乔寒月：</a:t>
            </a:r>
            <a:r>
              <a:rPr lang="en-US" altLang="zh-CN" dirty="0"/>
              <a:t>90</a:t>
            </a:r>
          </a:p>
          <a:p>
            <a:r>
              <a:rPr lang="zh-CN" altLang="en-US" dirty="0"/>
              <a:t>李欣飏：</a:t>
            </a:r>
            <a:r>
              <a:rPr lang="en-US" altLang="zh-CN" dirty="0"/>
              <a:t>95</a:t>
            </a:r>
            <a:endParaRPr lang="zh-CN" altLang="en-US" dirty="0"/>
          </a:p>
        </p:txBody>
      </p:sp>
    </p:spTree>
    <p:extLst>
      <p:ext uri="{BB962C8B-B14F-4D97-AF65-F5344CB8AC3E}">
        <p14:creationId xmlns:p14="http://schemas.microsoft.com/office/powerpoint/2010/main" val="4177529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系统的结构</a:t>
            </a:r>
          </a:p>
        </p:txBody>
      </p:sp>
    </p:spTree>
    <p:custDataLst>
      <p:tags r:id="rId1"/>
    </p:custDataLst>
    <p:extLst>
      <p:ext uri="{BB962C8B-B14F-4D97-AF65-F5344CB8AC3E}">
        <p14:creationId xmlns:p14="http://schemas.microsoft.com/office/powerpoint/2010/main" val="1875651339"/>
      </p:ext>
    </p:extLst>
  </p:cSld>
  <p:clrMapOvr>
    <a:masterClrMapping/>
  </p:clrMapOvr>
  <p:transition spd="slow" advTm="0">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10</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项目更新配置</a:t>
            </a:r>
          </a:p>
        </p:txBody>
      </p:sp>
    </p:spTree>
    <p:custDataLst>
      <p:tags r:id="rId1"/>
    </p:custDataLst>
    <p:extLst>
      <p:ext uri="{BB962C8B-B14F-4D97-AF65-F5344CB8AC3E}">
        <p14:creationId xmlns:p14="http://schemas.microsoft.com/office/powerpoint/2010/main" val="3949103121"/>
      </p:ext>
    </p:extLst>
  </p:cSld>
  <p:clrMapOvr>
    <a:masterClrMapping/>
  </p:clrMapOvr>
  <p:transition spd="slow" advTm="0">
    <p:push/>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682625"/>
            <a:ext cx="118872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893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0325C234-9622-45D8-8A9D-58531A9EFD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743" y="591989"/>
            <a:ext cx="11377264" cy="6192688"/>
          </a:xfrm>
          <a:prstGeom prst="rect">
            <a:avLst/>
          </a:prstGeom>
        </p:spPr>
      </p:pic>
    </p:spTree>
    <p:extLst>
      <p:ext uri="{BB962C8B-B14F-4D97-AF65-F5344CB8AC3E}">
        <p14:creationId xmlns:p14="http://schemas.microsoft.com/office/powerpoint/2010/main" val="33864390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12858749" cy="7232649"/>
          </a:xfrm>
          <a:prstGeom prst="rect">
            <a:avLst/>
          </a:prstGeom>
          <a:blipFill dpi="0"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l="-14708" t="-9735" r="-2" b="-49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259"/>
          <p:cNvSpPr>
            <a:spLocks noChangeArrowheads="1"/>
          </p:cNvSpPr>
          <p:nvPr/>
        </p:nvSpPr>
        <p:spPr bwMode="auto">
          <a:xfrm>
            <a:off x="5241863" y="2274843"/>
            <a:ext cx="65161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b="1" cap="all" dirty="0">
                <a:solidFill>
                  <a:schemeClr val="bg1"/>
                </a:solidFill>
                <a:effectLst>
                  <a:outerShdw blurRad="38100" dist="38100" dir="2700000" algn="tl">
                    <a:srgbClr val="000000">
                      <a:alpha val="43137"/>
                    </a:srgbClr>
                  </a:outerShdw>
                </a:effectLst>
                <a:cs typeface="Arial" panose="020B0604020202020204" pitchFamily="34" charset="0"/>
              </a:rPr>
              <a:t>Thank you</a:t>
            </a:r>
            <a:endParaRPr lang="zh-CN" altLang="en-US" sz="8000"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10" name="矩形 259"/>
          <p:cNvSpPr>
            <a:spLocks noChangeArrowheads="1"/>
          </p:cNvSpPr>
          <p:nvPr/>
        </p:nvSpPr>
        <p:spPr bwMode="auto">
          <a:xfrm>
            <a:off x="6610016" y="3523221"/>
            <a:ext cx="37797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bg1"/>
                </a:solidFill>
                <a:effectLst>
                  <a:outerShdw blurRad="38100" dist="38100" dir="2700000" algn="tl">
                    <a:srgbClr val="000000">
                      <a:alpha val="43137"/>
                    </a:srgbClr>
                  </a:outerShdw>
                </a:effectLst>
                <a:cs typeface="Arial" panose="020B0604020202020204" pitchFamily="34" charset="0"/>
              </a:rPr>
              <a:t>感谢聆听，批评指导</a:t>
            </a:r>
          </a:p>
        </p:txBody>
      </p:sp>
    </p:spTree>
    <p:extLst>
      <p:ext uri="{BB962C8B-B14F-4D97-AF65-F5344CB8AC3E}">
        <p14:creationId xmlns:p14="http://schemas.microsoft.com/office/powerpoint/2010/main" val="666652481"/>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anim calcmode="lin" valueType="num">
                                      <p:cBhvr>
                                        <p:cTn id="1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9"/>
                                        </p:tgtEl>
                                      </p:cBhvr>
                                    </p:animEffect>
                                  </p:childTnLst>
                                </p:cTn>
                              </p:par>
                            </p:childTnLst>
                          </p:cTn>
                        </p:par>
                        <p:par>
                          <p:cTn id="16" fill="hold">
                            <p:stCondLst>
                              <p:cond delay="13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childTnLst>
                          </p:cTn>
                        </p:par>
                        <p:par>
                          <p:cTn id="20" fill="hold">
                            <p:stCondLst>
                              <p:cond delay="18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0"/>
                                        </p:tgtEl>
                                      </p:cBhvr>
                                    </p:animEffect>
                                  </p:childTnLst>
                                </p:cTn>
                              </p:par>
                            </p:childTnLst>
                          </p:cTn>
                        </p:par>
                        <p:par>
                          <p:cTn id="28" fill="hold">
                            <p:stCondLst>
                              <p:cond delay="2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2477103" cy="1044312"/>
            <a:chOff x="64293" y="254705"/>
            <a:chExt cx="2348790"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436534" cy="395313"/>
            </a:xfrm>
            <a:prstGeom prst="rect">
              <a:avLst/>
            </a:prstGeom>
            <a:noFill/>
          </p:spPr>
          <p:txBody>
            <a:bodyPr wrap="none" rtlCol="0">
              <a:spAutoFit/>
            </a:bodyPr>
            <a:lstStyle/>
            <a:p>
              <a:r>
                <a:rPr lang="en-US" altLang="zh-CN" sz="2109" dirty="0">
                  <a:latin typeface="+mj-lt"/>
                </a:rPr>
                <a:t>02</a:t>
              </a:r>
              <a:endParaRPr lang="zh-CN" altLang="en-US" sz="2109" dirty="0">
                <a:latin typeface="+mj-lt"/>
              </a:endParaRPr>
            </a:p>
          </p:txBody>
        </p:sp>
        <p:sp>
          <p:nvSpPr>
            <p:cNvPr id="34" name="文本框 33"/>
            <p:cNvSpPr txBox="1"/>
            <p:nvPr/>
          </p:nvSpPr>
          <p:spPr>
            <a:xfrm>
              <a:off x="1006809" y="465389"/>
              <a:ext cx="1406274" cy="580020"/>
            </a:xfrm>
            <a:prstGeom prst="rect">
              <a:avLst/>
            </a:prstGeom>
            <a:noFill/>
          </p:spPr>
          <p:txBody>
            <a:bodyPr wrap="none" rtlCol="0">
              <a:spAutoFit/>
            </a:bodyPr>
            <a:lstStyle/>
            <a:p>
              <a:r>
                <a:rPr lang="zh-CN" altLang="en-US" sz="3375" dirty="0"/>
                <a:t>流程图</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62163" y="1253718"/>
            <a:ext cx="1479892" cy="481799"/>
          </a:xfrm>
          <a:prstGeom prst="rect">
            <a:avLst/>
          </a:prstGeom>
          <a:noFill/>
        </p:spPr>
        <p:txBody>
          <a:bodyPr wrap="none" rtlCol="0">
            <a:spAutoFit/>
          </a:bodyPr>
          <a:lstStyle/>
          <a:p>
            <a:r>
              <a:rPr lang="zh-CN" altLang="en-US" sz="2531" dirty="0"/>
              <a:t>购物流程</a:t>
            </a:r>
          </a:p>
        </p:txBody>
      </p:sp>
      <p:pic>
        <p:nvPicPr>
          <p:cNvPr id="12" name="图片 11"/>
          <p:cNvPicPr/>
          <p:nvPr/>
        </p:nvPicPr>
        <p:blipFill>
          <a:blip r:embed="rId3">
            <a:extLst>
              <a:ext uri="{28A0092B-C50C-407E-A947-70E740481C1C}">
                <a14:useLocalDpi xmlns:a14="http://schemas.microsoft.com/office/drawing/2010/main" val="0"/>
              </a:ext>
            </a:extLst>
          </a:blip>
          <a:srcRect/>
          <a:stretch>
            <a:fillRect/>
          </a:stretch>
        </p:blipFill>
        <p:spPr bwMode="auto">
          <a:xfrm>
            <a:off x="7747789" y="490812"/>
            <a:ext cx="2717584" cy="6307098"/>
          </a:xfrm>
          <a:prstGeom prst="rect">
            <a:avLst/>
          </a:prstGeom>
          <a:noFill/>
          <a:ln>
            <a:noFill/>
          </a:ln>
        </p:spPr>
      </p:pic>
      <p:pic>
        <p:nvPicPr>
          <p:cNvPr id="13" name="图片 12">
            <a:extLst>
              <a:ext uri="{FF2B5EF4-FFF2-40B4-BE49-F238E27FC236}">
                <a16:creationId xmlns:a16="http://schemas.microsoft.com/office/drawing/2014/main" xmlns="" id="{811D91A9-B778-436A-B336-F03C2D6D20EA}"/>
              </a:ext>
            </a:extLst>
          </p:cNvPr>
          <p:cNvPicPr/>
          <p:nvPr/>
        </p:nvPicPr>
        <p:blipFill>
          <a:blip r:embed="rId4"/>
          <a:stretch>
            <a:fillRect/>
          </a:stretch>
        </p:blipFill>
        <p:spPr>
          <a:xfrm>
            <a:off x="2555279" y="425253"/>
            <a:ext cx="4493801" cy="6372656"/>
          </a:xfrm>
          <a:prstGeom prst="rect">
            <a:avLst/>
          </a:prstGeom>
        </p:spPr>
      </p:pic>
      <p:sp>
        <p:nvSpPr>
          <p:cNvPr id="11" name="文本框 10"/>
          <p:cNvSpPr txBox="1"/>
          <p:nvPr/>
        </p:nvSpPr>
        <p:spPr>
          <a:xfrm>
            <a:off x="5605492" y="1253718"/>
            <a:ext cx="2127505" cy="481799"/>
          </a:xfrm>
          <a:prstGeom prst="rect">
            <a:avLst/>
          </a:prstGeom>
          <a:noFill/>
        </p:spPr>
        <p:txBody>
          <a:bodyPr wrap="none" rtlCol="0">
            <a:spAutoFit/>
          </a:bodyPr>
          <a:lstStyle/>
          <a:p>
            <a:r>
              <a:rPr lang="zh-CN" altLang="en-US" sz="2531" dirty="0"/>
              <a:t>上传商品流程</a:t>
            </a:r>
          </a:p>
        </p:txBody>
      </p:sp>
    </p:spTree>
    <p:extLst>
      <p:ext uri="{BB962C8B-B14F-4D97-AF65-F5344CB8AC3E}">
        <p14:creationId xmlns:p14="http://schemas.microsoft.com/office/powerpoint/2010/main" val="1793230112"/>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linds(horizont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2477103" cy="1044312"/>
            <a:chOff x="64293" y="254705"/>
            <a:chExt cx="2348790"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3" name="文本框 32"/>
            <p:cNvSpPr txBox="1"/>
            <p:nvPr/>
          </p:nvSpPr>
          <p:spPr>
            <a:xfrm>
              <a:off x="379405" y="549008"/>
              <a:ext cx="436534" cy="395313"/>
            </a:xfrm>
            <a:prstGeom prst="rect">
              <a:avLst/>
            </a:prstGeom>
            <a:noFill/>
          </p:spPr>
          <p:txBody>
            <a:bodyPr wrap="none" rtlCol="0">
              <a:spAutoFit/>
            </a:bodyPr>
            <a:lstStyle/>
            <a:p>
              <a:r>
                <a:rPr lang="en-US" altLang="zh-CN" sz="2109" dirty="0">
                  <a:latin typeface="+mj-lt"/>
                </a:rPr>
                <a:t>02</a:t>
              </a:r>
              <a:endParaRPr lang="zh-CN" altLang="en-US" sz="2109" dirty="0">
                <a:latin typeface="+mj-lt"/>
              </a:endParaRPr>
            </a:p>
          </p:txBody>
        </p:sp>
        <p:sp>
          <p:nvSpPr>
            <p:cNvPr id="34" name="文本框 33"/>
            <p:cNvSpPr txBox="1"/>
            <p:nvPr/>
          </p:nvSpPr>
          <p:spPr>
            <a:xfrm>
              <a:off x="1006809" y="465389"/>
              <a:ext cx="1406274" cy="580020"/>
            </a:xfrm>
            <a:prstGeom prst="rect">
              <a:avLst/>
            </a:prstGeom>
            <a:noFill/>
          </p:spPr>
          <p:txBody>
            <a:bodyPr wrap="none" rtlCol="0">
              <a:spAutoFit/>
            </a:bodyPr>
            <a:lstStyle/>
            <a:p>
              <a:r>
                <a:rPr lang="zh-CN" altLang="en-US" sz="3375" dirty="0"/>
                <a:t>流程图</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062164" y="1253718"/>
            <a:ext cx="2127505" cy="481799"/>
          </a:xfrm>
          <a:prstGeom prst="rect">
            <a:avLst/>
          </a:prstGeom>
          <a:noFill/>
        </p:spPr>
        <p:txBody>
          <a:bodyPr wrap="none" rtlCol="0">
            <a:spAutoFit/>
          </a:bodyPr>
          <a:lstStyle/>
          <a:p>
            <a:r>
              <a:rPr lang="zh-CN" altLang="en-US" sz="2531" dirty="0"/>
              <a:t>下架商品流程</a:t>
            </a:r>
          </a:p>
        </p:txBody>
      </p:sp>
      <p:sp>
        <p:nvSpPr>
          <p:cNvPr id="11" name="文本框 10"/>
          <p:cNvSpPr txBox="1"/>
          <p:nvPr/>
        </p:nvSpPr>
        <p:spPr>
          <a:xfrm>
            <a:off x="5605492" y="1253718"/>
            <a:ext cx="1479892" cy="481799"/>
          </a:xfrm>
          <a:prstGeom prst="rect">
            <a:avLst/>
          </a:prstGeom>
          <a:noFill/>
        </p:spPr>
        <p:txBody>
          <a:bodyPr wrap="none" rtlCol="0">
            <a:spAutoFit/>
          </a:bodyPr>
          <a:lstStyle/>
          <a:p>
            <a:r>
              <a:rPr lang="zh-CN" altLang="en-US" sz="2531" dirty="0"/>
              <a:t>申诉流程</a:t>
            </a:r>
          </a:p>
        </p:txBody>
      </p:sp>
      <p:pic>
        <p:nvPicPr>
          <p:cNvPr id="13" name="图片 12"/>
          <p:cNvPicPr/>
          <p:nvPr/>
        </p:nvPicPr>
        <p:blipFill>
          <a:blip r:embed="rId3">
            <a:extLst>
              <a:ext uri="{28A0092B-C50C-407E-A947-70E740481C1C}">
                <a14:useLocalDpi xmlns:a14="http://schemas.microsoft.com/office/drawing/2010/main" val="0"/>
              </a:ext>
            </a:extLst>
          </a:blip>
          <a:srcRect/>
          <a:stretch>
            <a:fillRect/>
          </a:stretch>
        </p:blipFill>
        <p:spPr bwMode="auto">
          <a:xfrm>
            <a:off x="3304429" y="490812"/>
            <a:ext cx="2301063" cy="4914329"/>
          </a:xfrm>
          <a:prstGeom prst="rect">
            <a:avLst/>
          </a:prstGeom>
          <a:noFill/>
          <a:ln>
            <a:noFill/>
          </a:ln>
        </p:spPr>
      </p:pic>
      <p:pic>
        <p:nvPicPr>
          <p:cNvPr id="14" name="图片 13"/>
          <p:cNvPicPr/>
          <p:nvPr/>
        </p:nvPicPr>
        <p:blipFill>
          <a:blip r:embed="rId4">
            <a:extLst>
              <a:ext uri="{28A0092B-C50C-407E-A947-70E740481C1C}">
                <a14:useLocalDpi xmlns:a14="http://schemas.microsoft.com/office/drawing/2010/main" val="0"/>
              </a:ext>
            </a:extLst>
          </a:blip>
          <a:srcRect/>
          <a:stretch>
            <a:fillRect/>
          </a:stretch>
        </p:blipFill>
        <p:spPr bwMode="auto">
          <a:xfrm>
            <a:off x="7756291" y="490812"/>
            <a:ext cx="2697176" cy="5797388"/>
          </a:xfrm>
          <a:prstGeom prst="rect">
            <a:avLst/>
          </a:prstGeom>
          <a:noFill/>
          <a:ln>
            <a:noFill/>
          </a:ln>
        </p:spPr>
      </p:pic>
    </p:spTree>
    <p:extLst>
      <p:ext uri="{BB962C8B-B14F-4D97-AF65-F5344CB8AC3E}">
        <p14:creationId xmlns:p14="http://schemas.microsoft.com/office/powerpoint/2010/main" val="841178610"/>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12"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downLeft)">
                                          <p:cBhvr>
                                            <p:cTn id="13" dur="500"/>
                                            <p:tgtEl>
                                              <p:spTgt spid="13"/>
                                            </p:tgtEl>
                                          </p:cBhvr>
                                        </p:animEffect>
                                      </p:childTnLst>
                                    </p:cTn>
                                  </p:par>
                                  <p:par>
                                    <p:cTn id="14" presetID="18" presetClass="entr" presetSubtype="1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trips(downLef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ENDPOINT" val="&lt;endpoint&gt;&lt;enable&gt;0&lt;/enable&gt;&lt;lrs&gt;http://&lt;/lrs&gt;&lt;auth&gt;0&lt;/auth&gt;&lt;login&gt;&lt;/login&gt;&lt;password&gt;&lt;/password&gt;&lt;key&gt;&lt;/key&gt;&lt;name&gt;&lt;/name&gt;&lt;email&gt;&lt;/email&gt;&lt;/endpoint&gt;&#10;"/>
  <p:tag name="ISPRING_PRESENTATION_TITLE" val="bt356"/>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32.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3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35.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36.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3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39.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4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2.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4.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45.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7.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48.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51.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53.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5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57.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5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59.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61.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6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65.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6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AUTOCOLOR" val="TRUE"/>
  <p:tag name="MH_TYPE" val="CONTENT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1"/>
</p:tagLst>
</file>

<file path=ppt/theme/theme1.xml><?xml version="1.0" encoding="utf-8"?>
<a:theme xmlns:a="http://schemas.openxmlformats.org/drawingml/2006/main" name="Office Theme">
  <a:themeElements>
    <a:clrScheme name="自定义 244">
      <a:dk1>
        <a:sysClr val="windowText" lastClr="000000"/>
      </a:dk1>
      <a:lt1>
        <a:sysClr val="window" lastClr="FFFFFF"/>
      </a:lt1>
      <a:dk2>
        <a:srgbClr val="44546A"/>
      </a:dk2>
      <a:lt2>
        <a:srgbClr val="E7E6E6"/>
      </a:lt2>
      <a:accent1>
        <a:srgbClr val="0C2744"/>
      </a:accent1>
      <a:accent2>
        <a:srgbClr val="ADDEC4"/>
      </a:accent2>
      <a:accent3>
        <a:srgbClr val="0C2744"/>
      </a:accent3>
      <a:accent4>
        <a:srgbClr val="ADDEC4"/>
      </a:accent4>
      <a:accent5>
        <a:srgbClr val="0C2744"/>
      </a:accent5>
      <a:accent6>
        <a:srgbClr val="ADDEC4"/>
      </a:accent6>
      <a:hlink>
        <a:srgbClr val="0C2744"/>
      </a:hlink>
      <a:folHlink>
        <a:srgbClr val="ADDEC4"/>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3924</Words>
  <Application>Microsoft Office PowerPoint</Application>
  <PresentationFormat>自定义</PresentationFormat>
  <Paragraphs>886</Paragraphs>
  <Slides>73</Slides>
  <Notes>24</Notes>
  <HiddenSlides>0</HiddenSlides>
  <MMClips>1</MMClips>
  <ScaleCrop>false</ScaleCrop>
  <HeadingPairs>
    <vt:vector size="4" baseType="variant">
      <vt:variant>
        <vt:lpstr>主题</vt:lpstr>
      </vt:variant>
      <vt:variant>
        <vt:i4>1</vt:i4>
      </vt:variant>
      <vt:variant>
        <vt:lpstr>幻灯片标题</vt:lpstr>
      </vt:variant>
      <vt:variant>
        <vt:i4>73</vt:i4>
      </vt:variant>
    </vt:vector>
  </HeadingPairs>
  <TitlesOfParts>
    <vt:vector size="74"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大气科技通用</dc:title>
  <dc:subject>RP</dc:subject>
  <dc:creator/>
  <cp:keywords>RP</cp:keywords>
  <dc:description>RP</dc:description>
  <cp:lastModifiedBy/>
  <cp:revision>1</cp:revision>
  <dcterms:created xsi:type="dcterms:W3CDTF">2016-12-18T18:31:46Z</dcterms:created>
  <dcterms:modified xsi:type="dcterms:W3CDTF">2019-05-16T01:03:33Z</dcterms:modified>
  <cp:category>TP</cp:category>
  <cp:contentStatus>RP</cp:contentStatus>
</cp:coreProperties>
</file>